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561" r:id="rId2"/>
    <p:sldId id="529" r:id="rId3"/>
    <p:sldId id="535" r:id="rId4"/>
    <p:sldId id="566" r:id="rId5"/>
    <p:sldId id="564" r:id="rId6"/>
    <p:sldId id="440" r:id="rId7"/>
    <p:sldId id="554" r:id="rId8"/>
    <p:sldId id="560" r:id="rId9"/>
    <p:sldId id="562" r:id="rId10"/>
    <p:sldId id="563" r:id="rId11"/>
    <p:sldId id="531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FFFF00"/>
    <a:srgbClr val="BDC3C0"/>
    <a:srgbClr val="1C36A4"/>
    <a:srgbClr val="D32B5F"/>
    <a:srgbClr val="E47899"/>
    <a:srgbClr val="8C643C"/>
    <a:srgbClr val="E686A4"/>
    <a:srgbClr val="352311"/>
    <a:srgbClr val="371DA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4" autoAdjust="0"/>
    <p:restoredTop sz="94388" autoAdjust="0"/>
  </p:normalViewPr>
  <p:slideViewPr>
    <p:cSldViewPr>
      <p:cViewPr>
        <p:scale>
          <a:sx n="75" d="100"/>
          <a:sy n="75" d="100"/>
        </p:scale>
        <p:origin x="-1296" y="-78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1FA5EA-361F-414D-BE8C-6026936AC6D2}" type="slidenum">
              <a:rPr lang="ru-RU" smtClean="0"/>
              <a:pPr>
                <a:defRPr/>
              </a:pPr>
              <a:t>1</a:t>
            </a:fld>
            <a:endParaRPr lang="ru-RU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FDE74B-2A8B-4C5C-96AC-AD933B08575F}" type="slidenum">
              <a:rPr lang="ru-RU" b="0" smtClean="0"/>
              <a:pPr eaLnBrk="1" hangingPunct="1">
                <a:defRPr/>
              </a:pPr>
              <a:t>3</a:t>
            </a:fld>
            <a:endParaRPr lang="ru-RU" b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985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FDE74B-2A8B-4C5C-96AC-AD933B08575F}" type="slidenum">
              <a:rPr lang="ru-RU" b="0" smtClean="0"/>
              <a:pPr eaLnBrk="1" hangingPunct="1">
                <a:defRPr/>
              </a:pPr>
              <a:t>5</a:t>
            </a:fld>
            <a:endParaRPr lang="ru-RU" b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DBF90E-BEA5-4DDA-80FF-3A9E370168DE}" type="slidenum">
              <a:rPr lang="ru-RU" b="0" smtClean="0"/>
              <a:pPr eaLnBrk="1" hangingPunct="1">
                <a:defRPr/>
              </a:pPr>
              <a:t>7</a:t>
            </a:fld>
            <a:endParaRPr lang="ru-RU" b="0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91E340-5D20-492A-902D-91BB183FFDD8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0EA7E7-F707-4E4F-8ACD-971B146DE7E2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0EA7E7-F707-4E4F-8ACD-971B146DE7E2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2133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699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409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9510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77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1744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670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552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278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8977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3738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24931" t="100" b="19643"/>
          <a:stretch/>
        </p:blipFill>
        <p:spPr>
          <a:xfrm>
            <a:off x="0" y="0"/>
            <a:ext cx="9152466" cy="68495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75" y="0"/>
            <a:ext cx="4856163" cy="686117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62466" y="1134532"/>
            <a:ext cx="441959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Доклады с примерами из практики;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Истории успеха;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Подарки в конце семинара;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Вкусная пицца от партнеров;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Нам важна обратная связь  о семинаре, чтобы в следующий раз  провести мероприятие ещё лучше;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Общение на </a:t>
            </a:r>
            <a:r>
              <a:rPr lang="ru-RU" sz="2000" b="0" dirty="0" err="1" smtClean="0">
                <a:latin typeface="Calibri" pitchFamily="34" charset="0"/>
                <a:cs typeface="Calibri" pitchFamily="34" charset="0"/>
              </a:rPr>
              <a:t>кофебрейке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152400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latin typeface="Calibri" pitchFamily="34" charset="0"/>
              </a:rPr>
              <a:t>Не много о семинаре</a:t>
            </a:r>
            <a:endParaRPr lang="en-US" sz="3200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224186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25591" y="1295400"/>
            <a:ext cx="410845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sz="2100" b="0" dirty="0" smtClean="0">
                <a:latin typeface="Calibri" pitchFamily="34" charset="0"/>
                <a:cs typeface="Calibri" pitchFamily="34" charset="0"/>
              </a:rPr>
              <a:t>Наполнение – сайт требует к себе большого внимания от владельца для того, чтобы поддерживать актуальность информации;</a:t>
            </a:r>
            <a:endParaRPr lang="ru-RU" sz="21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ru-RU" sz="21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sz="2100" b="0" dirty="0" smtClean="0">
                <a:latin typeface="Calibri" pitchFamily="34" charset="0"/>
                <a:cs typeface="Calibri" pitchFamily="34" charset="0"/>
              </a:rPr>
              <a:t>Не был </a:t>
            </a:r>
            <a:r>
              <a:rPr lang="ru-RU" sz="2100" b="0" dirty="0" err="1" smtClean="0">
                <a:latin typeface="Calibri" pitchFamily="34" charset="0"/>
                <a:cs typeface="Calibri" pitchFamily="34" charset="0"/>
              </a:rPr>
              <a:t>предумотрен</a:t>
            </a:r>
            <a:r>
              <a:rPr lang="ru-RU" sz="2100" b="0" dirty="0" smtClean="0">
                <a:latin typeface="Calibri" pitchFamily="34" charset="0"/>
                <a:cs typeface="Calibri" pitchFamily="34" charset="0"/>
              </a:rPr>
              <a:t> личный кабинет для магазинов, который сейчас и разрабатывается.</a:t>
            </a:r>
            <a:endParaRPr lang="ru-RU" sz="21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306530" y="46428"/>
            <a:ext cx="42195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Чего предусмотреть не удалось</a:t>
            </a:r>
          </a:p>
        </p:txBody>
      </p:sp>
      <p:grpSp>
        <p:nvGrpSpPr>
          <p:cNvPr id="2" name="Группа 8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J:\DIsign\Битрикс\4 декабря 2015\Презентация\kurkul_shte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371599"/>
            <a:ext cx="4495800" cy="3853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91790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94246" y="1700808"/>
            <a:ext cx="58339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b="0" dirty="0">
                <a:latin typeface="+mn-lt"/>
              </a:rPr>
              <a:t/>
            </a:r>
            <a:br>
              <a:rPr lang="ru-RU" sz="4000" b="0" dirty="0">
                <a:latin typeface="+mn-lt"/>
              </a:rPr>
            </a:br>
            <a:r>
              <a:rPr lang="ru-RU" sz="4400" b="0" dirty="0">
                <a:latin typeface="+mn-lt"/>
              </a:rPr>
              <a:t>Спасибо за внимание!</a:t>
            </a:r>
            <a:r>
              <a:rPr lang="en-US" sz="4400" b="0" dirty="0">
                <a:latin typeface="+mn-lt"/>
              </a:rPr>
              <a:t>  </a:t>
            </a:r>
            <a:endParaRPr lang="ru-RU" sz="4400" b="0" dirty="0" smtClean="0">
              <a:latin typeface="+mn-lt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09600" y="0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J:\DIsign\Битрикс\4 декабря 2015\Презентация\b-erro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667000"/>
            <a:ext cx="3990975" cy="3648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59661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 cstate="print"/>
          <a:srcRect l="10116" t="39255" r="9589" b="-1"/>
          <a:stretch/>
        </p:blipFill>
        <p:spPr>
          <a:xfrm>
            <a:off x="-1" y="0"/>
            <a:ext cx="9144001" cy="687493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8600" y="1981201"/>
            <a:ext cx="8686800" cy="1600200"/>
          </a:xfrm>
          <a:prstGeom prst="rect">
            <a:avLst/>
          </a:prstGeom>
          <a:solidFill>
            <a:srgbClr val="F1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40996" y="3539923"/>
            <a:ext cx="4657089" cy="676276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304801" y="2218265"/>
            <a:ext cx="8610600" cy="984881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algn="ctr"/>
            <a:r>
              <a:rPr lang="ru-RU" sz="29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Современные технологии </a:t>
            </a:r>
            <a:r>
              <a:rPr lang="ru-RU" sz="2900" b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сайтостроения</a:t>
            </a:r>
            <a:r>
              <a:rPr lang="ru-RU" sz="29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этапы реализации бизнес проекта</a:t>
            </a:r>
            <a:endParaRPr lang="ru-RU" sz="2900" b="0" dirty="0">
              <a:solidFill>
                <a:srgbClr val="000000"/>
              </a:solidFill>
              <a:latin typeface="+mj-lt"/>
              <a:cs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69772" y="3615295"/>
            <a:ext cx="3999537" cy="49243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3B3838"/>
                </a:solidFill>
                <a:cs typeface="Arial"/>
              </a:rPr>
              <a:t>Манжетов</a:t>
            </a:r>
            <a:r>
              <a:rPr lang="ru-RU" sz="1600" dirty="0" smtClean="0">
                <a:solidFill>
                  <a:srgbClr val="3B3838"/>
                </a:solidFill>
                <a:cs typeface="Arial"/>
              </a:rPr>
              <a:t> Иван Геннадьевич</a:t>
            </a:r>
            <a:endParaRPr lang="ru-RU" sz="1600" b="1" dirty="0" smtClean="0">
              <a:solidFill>
                <a:srgbClr val="3B3838"/>
              </a:solidFill>
              <a:cs typeface="Arial"/>
            </a:endParaRPr>
          </a:p>
          <a:p>
            <a:pPr algn="ctr"/>
            <a:r>
              <a:rPr lang="ru-RU" sz="1000" dirty="0" smtClean="0">
                <a:cs typeface="Arial"/>
              </a:rPr>
              <a:t>Генеральный директор «Синтез интеллектуальных систем»</a:t>
            </a:r>
            <a:endParaRPr lang="ru-RU" sz="1000" dirty="0"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13211" r="19877"/>
          <a:stretch/>
        </p:blipFill>
        <p:spPr>
          <a:xfrm>
            <a:off x="-16933" y="1"/>
            <a:ext cx="4588934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4566061" y="-11875"/>
            <a:ext cx="4588824" cy="6875813"/>
          </a:xfrm>
          <a:prstGeom prst="rect">
            <a:avLst/>
          </a:prstGeom>
          <a:solidFill>
            <a:srgbClr val="FFFFFF">
              <a:alpha val="9411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2195" y="289463"/>
            <a:ext cx="4151804" cy="642937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Сайт -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это часть бизнеса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5029200" y="2057400"/>
            <a:ext cx="38385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dirty="0" smtClean="0">
                <a:latin typeface="Calibri" pitchFamily="34" charset="0"/>
                <a:cs typeface="Calibri" pitchFamily="34" charset="0"/>
              </a:rPr>
              <a:t>Безопасность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 Управление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Коммуникации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Мобильность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CMS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Производительность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Поиск</a:t>
            </a:r>
            <a:endParaRPr lang="en-US" sz="3200" dirty="0">
              <a:latin typeface="Calibri" pitchFamily="34" charset="0"/>
              <a:cs typeface="Calibri" pitchFamily="34" charset="0"/>
            </a:endParaRPr>
          </a:p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Интеграция с 1С</a:t>
            </a: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566061" y="968514"/>
            <a:ext cx="4301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000" b="0" dirty="0">
                <a:latin typeface="Calibri" pitchFamily="34" charset="0"/>
                <a:cs typeface="Calibri" pitchFamily="34" charset="0"/>
              </a:rPr>
              <a:t>Управляйте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быстро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, просто и эффективно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457200" y="-33867"/>
            <a:ext cx="1527941" cy="437663"/>
            <a:chOff x="7239002" y="1"/>
            <a:chExt cx="1527941" cy="43766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6434173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Сайт – это часть бизнеса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48735" y="1473198"/>
            <a:ext cx="8280400" cy="1727200"/>
          </a:xfrm>
        </p:spPr>
        <p:txBody>
          <a:bodyPr/>
          <a:lstStyle/>
          <a:p>
            <a:pPr>
              <a:buSzPct val="75000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Пользователю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не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видно, что происходит внутри сайта, который он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посещает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…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SzPct val="75000"/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SzPct val="75000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Но веб-разработчикам и их заказчикам известно, что большинство современных веб-сайтов строятся на основе систем управления контентом (CMS).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721" y="1143000"/>
            <a:ext cx="8913812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" name="Группа 14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13211" r="19877"/>
          <a:stretch/>
        </p:blipFill>
        <p:spPr>
          <a:xfrm>
            <a:off x="-16933" y="1"/>
            <a:ext cx="4588934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4566061" y="-11875"/>
            <a:ext cx="4588824" cy="6875813"/>
          </a:xfrm>
          <a:prstGeom prst="rect">
            <a:avLst/>
          </a:prstGeom>
          <a:solidFill>
            <a:srgbClr val="FFFFFF">
              <a:alpha val="9411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2195" y="289463"/>
            <a:ext cx="4151804" cy="642937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Современные возможности сайта: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9"/>
          <p:cNvGrpSpPr/>
          <p:nvPr/>
        </p:nvGrpSpPr>
        <p:grpSpPr>
          <a:xfrm>
            <a:off x="457200" y="-33867"/>
            <a:ext cx="1527941" cy="437663"/>
            <a:chOff x="7239002" y="1"/>
            <a:chExt cx="1527941" cy="43766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J:\DIsign\Битрикс\4 декабря 2015\Презентация\kurkul_ma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2150" y="4572000"/>
            <a:ext cx="2381250" cy="1905000"/>
          </a:xfrm>
          <a:prstGeom prst="rect">
            <a:avLst/>
          </a:prstGeom>
          <a:noFill/>
        </p:spPr>
      </p:pic>
      <p:sp>
        <p:nvSpPr>
          <p:cNvPr id="14" name="Объект 2"/>
          <p:cNvSpPr txBox="1">
            <a:spLocks/>
          </p:cNvSpPr>
          <p:nvPr/>
        </p:nvSpPr>
        <p:spPr bwMode="auto">
          <a:xfrm>
            <a:off x="4800600" y="1295400"/>
            <a:ext cx="4047065" cy="160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Arial" charset="0"/>
              <a:buAutoNum type="arabicParenR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SEO 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оптимизация;</a:t>
            </a: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Arial" charset="0"/>
              <a:buAutoNum type="arabicParenR"/>
              <a:tabLst/>
              <a:defRPr/>
            </a:pPr>
            <a:r>
              <a:rPr lang="ru-RU" sz="2700" b="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Функционал рассылок;</a:t>
            </a: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Arial" charset="0"/>
              <a:buAutoNum type="arabicParenR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Экспорт/импорт материалов;</a:t>
            </a:r>
          </a:p>
          <a:p>
            <a:pPr marL="514350" marR="0" lvl="0" indent="-51435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75000"/>
              <a:buFont typeface="Arial" charset="0"/>
              <a:buAutoNum type="arabicParenR"/>
              <a:tabLst/>
              <a:defRPr/>
            </a:pPr>
            <a:r>
              <a:rPr lang="ru-RU" sz="2700" b="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Скорость разработки.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4173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 cstate="print"/>
          <a:srcRect l="13267" t="6982" r="16323" b="15132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0" y="0"/>
            <a:ext cx="5791200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Проект от идеи до </a:t>
            </a:r>
          </a:p>
          <a:p>
            <a:pPr algn="l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реализации</a:t>
            </a:r>
            <a:endParaRPr lang="en-US" sz="3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97933" y="1320801"/>
            <a:ext cx="4732865" cy="1600198"/>
          </a:xfrm>
        </p:spPr>
        <p:txBody>
          <a:bodyPr/>
          <a:lstStyle/>
          <a:p>
            <a:pPr>
              <a:buSzPct val="75000"/>
              <a:defRPr/>
            </a:pP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Клиент пришел к нам со своей идеей, чтобы просто посоветоваться, может ли она стать успешной;</a:t>
            </a:r>
          </a:p>
          <a:p>
            <a:pPr>
              <a:buSzPct val="75000"/>
              <a:defRPr/>
            </a:pP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Мы рассказали что идея не нова, но качественной реализации на данный момент нет;</a:t>
            </a:r>
          </a:p>
          <a:p>
            <a:pPr>
              <a:buSzPct val="75000"/>
              <a:defRPr/>
            </a:pP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Спустя месяцы рассуждений и обдумываний клиент решился – я готов попробовать!</a:t>
            </a:r>
            <a:endParaRPr lang="ru-RU" sz="27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3352800"/>
            <a:ext cx="9144000" cy="35052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99899" y="3581400"/>
            <a:ext cx="894410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1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Этап. Создание логотипа, а может быть даже и персонажа для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него;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2 Этап. Написание Технического задания для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сайта;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3 Этап. Создание прототипа сайта (Разработка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usability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);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Этап. Создание адаптивного дизайна сайта под 3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разрешения;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5 Этап. Согласование дизайна.</a:t>
            </a: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6 Этап. Верстка дизайн макета.</a:t>
            </a:r>
          </a:p>
          <a:p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7 Этап. Реализация функционала сайта.</a:t>
            </a:r>
          </a:p>
          <a:p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1" name="Picture 3" descr="J:\DIsign\Битрикс\4 декабря 2015\Презентация\kurkul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3367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31430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6800" y="0"/>
            <a:ext cx="112437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175" y="0"/>
            <a:ext cx="4856163" cy="6861175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52373" y="1016818"/>
            <a:ext cx="41036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Функционал реализован, дальше дело за развитием.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Наполнение сайта актуальным содержанием.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Наладить контакты с пользователями сайта, понять что им в нем удобно, а что нет.</a:t>
            </a:r>
          </a:p>
          <a:p>
            <a:pPr>
              <a:defRPr/>
            </a:pP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Начинать </a:t>
            </a:r>
            <a:r>
              <a:rPr lang="ru-RU" sz="2000" b="0" dirty="0" err="1" smtClean="0">
                <a:latin typeface="Calibri" pitchFamily="34" charset="0"/>
                <a:cs typeface="Calibri" pitchFamily="34" charset="0"/>
              </a:rPr>
              <a:t>коммерциализировать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проект.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78" name="Rectangle 2"/>
          <p:cNvSpPr txBox="1">
            <a:spLocks noChangeArrowheads="1"/>
          </p:cNvSpPr>
          <p:nvPr/>
        </p:nvSpPr>
        <p:spPr bwMode="auto">
          <a:xfrm>
            <a:off x="351717" y="56536"/>
            <a:ext cx="2926556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Четверть </a:t>
            </a:r>
            <a:r>
              <a:rPr lang="ru-RU" sz="3200" b="1" dirty="0" smtClean="0">
                <a:latin typeface="Calibri" pitchFamily="34" charset="0"/>
              </a:rPr>
              <a:t>пути</a:t>
            </a:r>
            <a:endParaRPr lang="en-US" sz="3200" dirty="0">
              <a:latin typeface="Verdana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196671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25591" y="1295400"/>
            <a:ext cx="41084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ru-RU" sz="2100" b="0" dirty="0" smtClean="0">
                <a:latin typeface="Calibri" pitchFamily="34" charset="0"/>
                <a:cs typeface="Calibri" pitchFamily="34" charset="0"/>
              </a:rPr>
              <a:t>Согласованное, продуманное ТЗ, функционал заложен с расчетом на развитие;</a:t>
            </a:r>
            <a:endParaRPr lang="ru-RU" sz="21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endParaRPr lang="ru-RU" sz="2100" b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sz="2100" b="0" dirty="0" smtClean="0">
                <a:latin typeface="Calibri" pitchFamily="34" charset="0"/>
                <a:cs typeface="Calibri" pitchFamily="34" charset="0"/>
              </a:rPr>
              <a:t>Подобрана надежная </a:t>
            </a:r>
            <a:r>
              <a:rPr lang="en-US" sz="2100" b="0" dirty="0" smtClean="0">
                <a:latin typeface="Calibri" pitchFamily="34" charset="0"/>
                <a:cs typeface="Calibri" pitchFamily="34" charset="0"/>
              </a:rPr>
              <a:t>CMS </a:t>
            </a:r>
            <a:r>
              <a:rPr lang="ru-RU" sz="2100" b="0" dirty="0" smtClean="0">
                <a:latin typeface="Calibri" pitchFamily="34" charset="0"/>
                <a:cs typeface="Calibri" pitchFamily="34" charset="0"/>
              </a:rPr>
              <a:t>1С </a:t>
            </a:r>
            <a:r>
              <a:rPr lang="ru-RU" sz="2100" b="0" dirty="0" err="1" smtClean="0">
                <a:latin typeface="Calibri" pitchFamily="34" charset="0"/>
                <a:cs typeface="Calibri" pitchFamily="34" charset="0"/>
              </a:rPr>
              <a:t>Битрикс</a:t>
            </a:r>
            <a:r>
              <a:rPr lang="ru-RU" sz="2100" b="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marL="342900" indent="-342900">
              <a:buFont typeface="Arial"/>
              <a:buChar char="•"/>
              <a:defRPr/>
            </a:pPr>
            <a:endParaRPr lang="ru-RU" sz="21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sz="2100" b="0" dirty="0" smtClean="0">
                <a:latin typeface="Calibri" pitchFamily="34" charset="0"/>
                <a:cs typeface="Calibri" pitchFamily="34" charset="0"/>
              </a:rPr>
              <a:t>Бюджет и время были рассчитаны с запасом;</a:t>
            </a:r>
          </a:p>
          <a:p>
            <a:pPr marL="342900" indent="-342900">
              <a:buFont typeface="Arial"/>
              <a:buChar char="•"/>
              <a:defRPr/>
            </a:pPr>
            <a:endParaRPr lang="ru-RU" sz="2100" b="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ru-RU" sz="2100" b="0" dirty="0" smtClean="0">
                <a:latin typeface="Calibri" pitchFamily="34" charset="0"/>
                <a:cs typeface="Calibri" pitchFamily="34" charset="0"/>
              </a:rPr>
              <a:t>Функционал по принципу разумной достаточности.</a:t>
            </a:r>
            <a:endParaRPr lang="ru-RU" sz="21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306530" y="46428"/>
            <a:ext cx="533227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Избежали типичных ошибок благодаря факторам:</a:t>
            </a:r>
            <a:endParaRPr lang="ru-RU" sz="2800" b="1" dirty="0" smtClean="0">
              <a:latin typeface="Calibri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239002" y="1"/>
            <a:ext cx="1527941" cy="437663"/>
            <a:chOff x="7239002" y="1"/>
            <a:chExt cx="1527941" cy="4376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39002" y="1"/>
              <a:ext cx="1527941" cy="437663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320" y="114638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J:\DIsign\Битрикс\4 декабря 2015\Презентация\kurkul_a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1600"/>
            <a:ext cx="48006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91790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19957</TotalTime>
  <Words>371</Words>
  <Application>Microsoft Office PowerPoint</Application>
  <PresentationFormat>Экран (4:3)</PresentationFormat>
  <Paragraphs>72</Paragraphs>
  <Slides>11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Сайт - это часть бизнеса</vt:lpstr>
      <vt:lpstr>Слайд 4</vt:lpstr>
      <vt:lpstr>Современные возможности сайта: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Bitrix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Иван Манжетов</cp:lastModifiedBy>
  <cp:revision>1213</cp:revision>
  <dcterms:created xsi:type="dcterms:W3CDTF">2004-09-13T11:38:15Z</dcterms:created>
  <dcterms:modified xsi:type="dcterms:W3CDTF">2015-12-02T10:06:13Z</dcterms:modified>
</cp:coreProperties>
</file>