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4" r:id="rId2"/>
    <p:sldMasterId id="2147483776" r:id="rId3"/>
    <p:sldMasterId id="2147483788" r:id="rId4"/>
  </p:sldMasterIdLst>
  <p:notesMasterIdLst>
    <p:notesMasterId r:id="rId65"/>
  </p:notesMasterIdLst>
  <p:sldIdLst>
    <p:sldId id="1270" r:id="rId5"/>
    <p:sldId id="1391" r:id="rId6"/>
    <p:sldId id="1344" r:id="rId7"/>
    <p:sldId id="1345" r:id="rId8"/>
    <p:sldId id="1346" r:id="rId9"/>
    <p:sldId id="1347" r:id="rId10"/>
    <p:sldId id="1278" r:id="rId11"/>
    <p:sldId id="1349" r:id="rId12"/>
    <p:sldId id="1350" r:id="rId13"/>
    <p:sldId id="1415" r:id="rId14"/>
    <p:sldId id="1288" r:id="rId15"/>
    <p:sldId id="1291" r:id="rId16"/>
    <p:sldId id="1416" r:id="rId17"/>
    <p:sldId id="1412" r:id="rId18"/>
    <p:sldId id="1413" r:id="rId19"/>
    <p:sldId id="1297" r:id="rId20"/>
    <p:sldId id="1360" r:id="rId21"/>
    <p:sldId id="1300" r:id="rId22"/>
    <p:sldId id="1363" r:id="rId23"/>
    <p:sldId id="1362" r:id="rId24"/>
    <p:sldId id="1365" r:id="rId25"/>
    <p:sldId id="1364" r:id="rId26"/>
    <p:sldId id="1356" r:id="rId27"/>
    <p:sldId id="1366" r:id="rId28"/>
    <p:sldId id="1357" r:id="rId29"/>
    <p:sldId id="1301" r:id="rId30"/>
    <p:sldId id="1367" r:id="rId31"/>
    <p:sldId id="1303" r:id="rId32"/>
    <p:sldId id="1304" r:id="rId33"/>
    <p:sldId id="1368" r:id="rId34"/>
    <p:sldId id="1308" r:id="rId35"/>
    <p:sldId id="1409" r:id="rId36"/>
    <p:sldId id="1309" r:id="rId37"/>
    <p:sldId id="1369" r:id="rId38"/>
    <p:sldId id="1392" r:id="rId39"/>
    <p:sldId id="1310" r:id="rId40"/>
    <p:sldId id="1315" r:id="rId41"/>
    <p:sldId id="1375" r:id="rId42"/>
    <p:sldId id="1408" r:id="rId43"/>
    <p:sldId id="1319" r:id="rId44"/>
    <p:sldId id="1376" r:id="rId45"/>
    <p:sldId id="1322" r:id="rId46"/>
    <p:sldId id="1377" r:id="rId47"/>
    <p:sldId id="1323" r:id="rId48"/>
    <p:sldId id="1381" r:id="rId49"/>
    <p:sldId id="1380" r:id="rId50"/>
    <p:sldId id="1379" r:id="rId51"/>
    <p:sldId id="1328" r:id="rId52"/>
    <p:sldId id="1382" r:id="rId53"/>
    <p:sldId id="1384" r:id="rId54"/>
    <p:sldId id="1389" r:id="rId55"/>
    <p:sldId id="1387" r:id="rId56"/>
    <p:sldId id="1388" r:id="rId57"/>
    <p:sldId id="1333" r:id="rId58"/>
    <p:sldId id="1334" r:id="rId59"/>
    <p:sldId id="1335" r:id="rId60"/>
    <p:sldId id="1336" r:id="rId61"/>
    <p:sldId id="1405" r:id="rId62"/>
    <p:sldId id="1337" r:id="rId63"/>
    <p:sldId id="1265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  <p:cmAuthor id="1" name="Анна Одрага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EEDEB"/>
    <a:srgbClr val="21FFFE"/>
    <a:srgbClr val="B4D2EC"/>
    <a:srgbClr val="4E71C1"/>
    <a:srgbClr val="5D9EEA"/>
    <a:srgbClr val="BEDDF9"/>
    <a:srgbClr val="FF966E"/>
    <a:srgbClr val="CE2E1A"/>
    <a:srgbClr val="FF4934"/>
    <a:srgbClr val="9AC2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7" autoAdjust="0"/>
    <p:restoredTop sz="89510" autoAdjust="0"/>
  </p:normalViewPr>
  <p:slideViewPr>
    <p:cSldViewPr>
      <p:cViewPr varScale="1">
        <p:scale>
          <a:sx n="65" d="100"/>
          <a:sy n="65" d="100"/>
        </p:scale>
        <p:origin x="-1488" y="-10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04T13:06:47.903" idx="3">
    <p:pos x="10" y="10"/>
    <p:text>С Битрикс24 ваши сотрудники не тратят время на неэффективные действия, их работа прозрачна для руководителя. 
Вам не нужно самим помнить помнить про утверждение важного документа, который завалялся под грудой бумаг у вас на столе, не нужно контролировать важные процессы, доверьте всё это Битрикс24, сосредоточтесь только на результатах!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04T12:52:38.381" idx="5">
    <p:pos x="10" y="10"/>
    <p:text>Настройка оплаты счетов, заявлений на отпуск и командировку, учет исходящих документов, получения подрасчетных авансов – все эти действия теперь выполняются по четко заданной схеме, не нужно тратить время на выяснение - у кого что утверждать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58920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6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6913"/>
            <a:ext cx="4568825" cy="3427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2"/>
            <a:ext cx="5486976" cy="4115139"/>
          </a:xfrm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200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37670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45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A02347-C432-4AA3-9B6D-5624AC8E251A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46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latin typeface="Calibri"/>
                <a:ea typeface="Calibri"/>
                <a:cs typeface="Calibri"/>
              </a:rPr>
              <a:pPr>
                <a:defRPr/>
              </a:pPr>
              <a:t>60</a:t>
            </a:fld>
            <a:endParaRPr lang="ru-RU" dirty="0" smtClean="0">
              <a:latin typeface="Calibri"/>
              <a:ea typeface="Calibri"/>
              <a:cs typeface="Calibri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191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3630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2558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4720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393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8212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0240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427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646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6747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1763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2211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5724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470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3043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9177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4083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480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054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24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6856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280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9656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2470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9965-0652-4E0C-AD27-5DBA3E768E6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02.12.2015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718-9D03-4A99-B508-0897464B461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594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9049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7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4530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4956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2348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5366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3506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3509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6215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7702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5512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6618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0208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992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9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6B9965-0652-4E0C-AD27-5DBA3E768E64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02.12.2015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0BA718-9D03-4A99-B508-0897464B4618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620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6B9965-0652-4E0C-AD27-5DBA3E768E64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02.12.2015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0BA718-9D03-4A99-B508-0897464B4618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68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124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Relationship Id="rId5" Type="http://schemas.openxmlformats.org/officeDocument/2006/relationships/comments" Target="../comments/commen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4.png"/><Relationship Id="rId7" Type="http://schemas.openxmlformats.org/officeDocument/2006/relationships/image" Target="../media/image10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2.png"/><Relationship Id="rId4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3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Depositphotos_11365331_origina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030" b="49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" y="2146763"/>
            <a:ext cx="9143999" cy="1586099"/>
          </a:xfrm>
          <a:prstGeom prst="rect">
            <a:avLst/>
          </a:prstGeom>
          <a:solidFill>
            <a:srgbClr val="F1F2F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69416" y="3718937"/>
            <a:ext cx="6605175" cy="805116"/>
          </a:xfrm>
          <a:prstGeom prst="rect">
            <a:avLst/>
          </a:prstGeom>
          <a:solidFill>
            <a:srgbClr val="C7E9F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3793310"/>
            <a:ext cx="9144000" cy="7078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000" b="0" dirty="0" err="1" smtClean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Манжетов</a:t>
            </a:r>
            <a:r>
              <a:rPr lang="ru-RU" sz="2000" b="0" dirty="0" smtClean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 Иван Геннадьевич</a:t>
            </a:r>
            <a:endParaRPr lang="ru-RU" sz="2000" b="0" dirty="0">
              <a:solidFill>
                <a:srgbClr val="3B3838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ru-RU" sz="2000" b="0" dirty="0" smtClean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Директор компании «Синтез интеллектуальных систем»</a:t>
            </a:r>
            <a:endParaRPr lang="ru-RU" sz="2000" b="0" dirty="0">
              <a:solidFill>
                <a:srgbClr val="3B383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9910" y="2438404"/>
            <a:ext cx="6404181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b="0" dirty="0" smtClean="0"/>
              <a:t>Антикризисные инструменты руководителя. Как помочь бизнесу расти.</a:t>
            </a:r>
            <a:endParaRPr lang="ru-RU" sz="2400" b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457138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  <a:sym typeface="Wingdings"/>
              </a:rPr>
              <a:t>Убиваем электронную </a:t>
            </a:r>
            <a:r>
              <a:rPr lang="ru-RU" sz="3200" dirty="0" smtClean="0">
                <a:latin typeface="Calibri"/>
                <a:cs typeface="Calibri"/>
                <a:sym typeface="Wingdings"/>
              </a:rPr>
              <a:t>почту! </a:t>
            </a:r>
            <a:r>
              <a:rPr lang="ru-RU" sz="3200" baseline="30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Новое!</a:t>
            </a:r>
            <a:endParaRPr lang="ru-RU" sz="3200" baseline="30000" dirty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5011" y="1524002"/>
            <a:ext cx="42669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dirty="0"/>
              <a:t>Коммуникации с внешними пользователями из «Живой ленты» «Битрикс24</a:t>
            </a:r>
            <a:r>
              <a:rPr lang="ru-RU" sz="2000" b="0" dirty="0" smtClean="0"/>
              <a:t>»</a:t>
            </a:r>
          </a:p>
          <a:p>
            <a:endParaRPr lang="ru-RU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dirty="0"/>
              <a:t>Возможность организовать обсуждение любого письма с коллегами через «Живую ленту</a:t>
            </a:r>
            <a:r>
              <a:rPr lang="ru-RU" sz="2000" b="0" dirty="0" smtClean="0"/>
              <a:t>»</a:t>
            </a:r>
          </a:p>
          <a:p>
            <a:endParaRPr lang="ru-RU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0" dirty="0"/>
              <a:t>Возможность ставить задачи и комментировать их по электронной почте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4012" y="1191678"/>
            <a:ext cx="4159184" cy="32378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7490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Depositphotos_9063413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5" t="18672" r="29407" b="320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878659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Мгновенные коммуникации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12573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1592" y="1447797"/>
            <a:ext cx="72384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Все контакты – под рукой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Общение – с любого устройства: ноутбук, планшет, смартфон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Коммуникации в любых форматах: видео, аудио, текст, файлы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Каждый сотрудник всегда на связи и доступен в «один клик»  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3" cstate="print"/>
          <a:srcRect l="273" t="6883" r="919" b="2955"/>
          <a:stretch/>
        </p:blipFill>
        <p:spPr>
          <a:xfrm>
            <a:off x="2743200" y="3657604"/>
            <a:ext cx="4648200" cy="236922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317500" dist="139700" dir="2700000" sx="96000" sy="96000" algn="tl" rotWithShape="0">
              <a:srgbClr val="333333">
                <a:alpha val="92000"/>
              </a:srgbClr>
            </a:outerShdw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2" y="3640667"/>
            <a:ext cx="1229723" cy="2438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25284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Битрикс24.Чат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353976" y="14187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b="0" dirty="0" smtClean="0">
                <a:latin typeface="Calibri" charset="0"/>
              </a:rPr>
              <a:t>онлайн-мессенджер для вашей организации</a:t>
            </a:r>
            <a:endParaRPr lang="ru-RU" sz="1800" b="0" dirty="0">
              <a:latin typeface="Calibri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3825" y="2092184"/>
            <a:ext cx="4267200" cy="4462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Чат для мгновенного общения</a:t>
            </a:r>
            <a:endParaRPr lang="ru-RU" sz="1800" b="0" dirty="0">
              <a:latin typeface="Calibri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Звонки и </a:t>
            </a:r>
            <a:r>
              <a:rPr lang="ru-RU" sz="1800" b="0" dirty="0" err="1" smtClean="0">
                <a:latin typeface="Calibri" charset="0"/>
              </a:rPr>
              <a:t>видеозвонки</a:t>
            </a:r>
            <a:r>
              <a:rPr lang="ru-RU" sz="1800" b="0" dirty="0" smtClean="0">
                <a:latin typeface="Calibri" charset="0"/>
              </a:rPr>
              <a:t> коллегам</a:t>
            </a:r>
            <a:endParaRPr lang="en-US" sz="1800" b="0" dirty="0" smtClean="0">
              <a:latin typeface="Calibri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Демонстрация экрана</a:t>
            </a:r>
            <a:endParaRPr lang="ru-RU" sz="1800" b="0" dirty="0">
              <a:latin typeface="Calibri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Закрытые групповые чаты </a:t>
            </a:r>
            <a:endParaRPr lang="ru-RU" sz="1800" b="0" dirty="0">
              <a:latin typeface="Calibri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Обмен </a:t>
            </a:r>
            <a:r>
              <a:rPr lang="ru-RU" sz="1800" b="0" dirty="0">
                <a:latin typeface="Calibri" charset="0"/>
              </a:rPr>
              <a:t>файлами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Лайки сообщений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Уведомления </a:t>
            </a:r>
            <a:endParaRPr lang="ru-RU" sz="1800" b="0" dirty="0">
              <a:latin typeface="Calibri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Редактирование </a:t>
            </a:r>
            <a:r>
              <a:rPr lang="ru-RU" sz="1800" b="0" dirty="0">
                <a:latin typeface="Calibri" charset="0"/>
              </a:rPr>
              <a:t>сообщений 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История </a:t>
            </a:r>
            <a:r>
              <a:rPr lang="ru-RU" sz="1800" b="0" dirty="0">
                <a:latin typeface="Calibri" charset="0"/>
              </a:rPr>
              <a:t>переписки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Мобильное приложение для </a:t>
            </a:r>
            <a:r>
              <a:rPr lang="en-US" sz="1800" b="0" dirty="0" smtClean="0">
                <a:latin typeface="Calibri" charset="0"/>
              </a:rPr>
              <a:t>iOS </a:t>
            </a:r>
            <a:r>
              <a:rPr lang="ru-RU" sz="1800" b="0" dirty="0" smtClean="0">
                <a:latin typeface="Calibri" charset="0"/>
              </a:rPr>
              <a:t>и </a:t>
            </a:r>
            <a:r>
              <a:rPr lang="en-US" sz="1800" b="0" dirty="0" smtClean="0">
                <a:latin typeface="Calibri" charset="0"/>
              </a:rPr>
              <a:t>Android</a:t>
            </a:r>
            <a:endParaRPr lang="ru-RU" sz="1800" b="0" dirty="0" smtClean="0">
              <a:latin typeface="Calibri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800" b="0" dirty="0" smtClean="0">
                <a:latin typeface="Calibri" charset="0"/>
              </a:rPr>
              <a:t>Десктоп-приложение для </a:t>
            </a:r>
            <a:r>
              <a:rPr lang="en-US" sz="1800" b="0" dirty="0" smtClean="0">
                <a:latin typeface="Calibri" charset="0"/>
              </a:rPr>
              <a:t>Mac, Windows, Linux</a:t>
            </a:r>
            <a:endParaRPr lang="ru-RU" sz="1800" b="0" dirty="0">
              <a:latin typeface="Calibri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347805" y="4038600"/>
            <a:ext cx="3790443" cy="2819400"/>
            <a:chOff x="6598747" y="2757487"/>
            <a:chExt cx="5593253" cy="4100513"/>
          </a:xfrm>
        </p:grpSpPr>
        <p:pic>
          <p:nvPicPr>
            <p:cNvPr id="12" name="Изображение 11"/>
            <p:cNvPicPr>
              <a:picLocks noChangeAspect="1"/>
            </p:cNvPicPr>
            <p:nvPr/>
          </p:nvPicPr>
          <p:blipFill rotWithShape="1">
            <a:blip r:embed="rId3" cstate="print"/>
            <a:srcRect r="21329"/>
            <a:stretch/>
          </p:blipFill>
          <p:spPr>
            <a:xfrm>
              <a:off x="6598747" y="2757487"/>
              <a:ext cx="5593253" cy="4100513"/>
            </a:xfrm>
            <a:prstGeom prst="rect">
              <a:avLst/>
            </a:prstGeom>
          </p:spPr>
        </p:pic>
        <p:pic>
          <p:nvPicPr>
            <p:cNvPr id="13" name="Изображение 12"/>
            <p:cNvPicPr>
              <a:picLocks noChangeAspect="1"/>
            </p:cNvPicPr>
            <p:nvPr/>
          </p:nvPicPr>
          <p:blipFill rotWithShape="1">
            <a:blip r:embed="rId4" cstate="print"/>
            <a:srcRect l="18030" t="18377" r="21825" b="12158"/>
            <a:stretch/>
          </p:blipFill>
          <p:spPr>
            <a:xfrm>
              <a:off x="7406602" y="4355640"/>
              <a:ext cx="3786241" cy="2174312"/>
            </a:xfrm>
            <a:prstGeom prst="rect">
              <a:avLst/>
            </a:prstGeom>
          </p:spPr>
        </p:pic>
      </p:grp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87740" y="1473936"/>
            <a:ext cx="975734" cy="41610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6" cstate="print"/>
          <a:srcRect t="28742" b="29992"/>
          <a:stretch/>
        </p:blipFill>
        <p:spPr>
          <a:xfrm>
            <a:off x="6192637" y="1447804"/>
            <a:ext cx="1533467" cy="355813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05402" y="1447804"/>
            <a:ext cx="1020389" cy="382647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9469" y="2004629"/>
            <a:ext cx="468590" cy="468590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88308" y="2004629"/>
            <a:ext cx="680393" cy="510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15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  <a:sym typeface="Wingdings"/>
              </a:rPr>
              <a:t>Битрикс24.Чат </a:t>
            </a:r>
            <a:r>
              <a:rPr lang="ru-RU" sz="3200" baseline="30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Новое!</a:t>
            </a:r>
            <a:endParaRPr lang="ru-RU" sz="3200" baseline="30000" dirty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400" y="1447801"/>
            <a:ext cx="4343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 b="0" dirty="0">
                <a:latin typeface="Calibri" charset="0"/>
              </a:rPr>
              <a:t>«Общий чат» на всю компанию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 b="0" dirty="0">
                <a:latin typeface="Calibri" charset="0"/>
              </a:rPr>
              <a:t>Создание открытых чатов на всю компанию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 b="0" dirty="0">
                <a:latin typeface="Calibri" charset="0"/>
              </a:rPr>
              <a:t>Создание закрытого чата на отдел или рабочую группу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 b="0" dirty="0" err="1">
                <a:latin typeface="Calibri" charset="0"/>
              </a:rPr>
              <a:t>Предпросмотр</a:t>
            </a:r>
            <a:r>
              <a:rPr lang="ru-RU" sz="2000" b="0" dirty="0">
                <a:latin typeface="Calibri" charset="0"/>
              </a:rPr>
              <a:t> ссылок на внешние и внутренние источники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 b="0" dirty="0">
                <a:latin typeface="Calibri" charset="0"/>
              </a:rPr>
              <a:t>С</a:t>
            </a:r>
            <a:r>
              <a:rPr lang="ru-RU" sz="2000" b="0" dirty="0" smtClean="0">
                <a:latin typeface="Calibri" charset="0"/>
              </a:rPr>
              <a:t>истема </a:t>
            </a:r>
            <a:r>
              <a:rPr lang="ru-RU" sz="2000" b="0" dirty="0">
                <a:latin typeface="Calibri" charset="0"/>
              </a:rPr>
              <a:t>нотификаций на мобильных </a:t>
            </a:r>
            <a:r>
              <a:rPr lang="ru-RU" sz="2000" b="0" dirty="0" smtClean="0">
                <a:latin typeface="Calibri" charset="0"/>
              </a:rPr>
              <a:t>устройствах</a:t>
            </a:r>
            <a:endParaRPr lang="ru-RU" sz="2000" b="0" dirty="0">
              <a:latin typeface="Calibri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4687019" y="1447797"/>
            <a:ext cx="4187921" cy="3658976"/>
            <a:chOff x="6316798" y="1245577"/>
            <a:chExt cx="5514923" cy="4818374"/>
          </a:xfrm>
        </p:grpSpPr>
        <p:pic>
          <p:nvPicPr>
            <p:cNvPr id="14" name="Изображение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317" t="12206" r="15076" b="9403"/>
            <a:stretch/>
          </p:blipFill>
          <p:spPr>
            <a:xfrm>
              <a:off x="6316798" y="1245577"/>
              <a:ext cx="5274128" cy="3608614"/>
            </a:xfrm>
            <a:prstGeom prst="rect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15" name="Группа 14"/>
            <p:cNvGrpSpPr/>
            <p:nvPr/>
          </p:nvGrpSpPr>
          <p:grpSpPr>
            <a:xfrm>
              <a:off x="9930737" y="2280002"/>
              <a:ext cx="1900984" cy="3783949"/>
              <a:chOff x="4294414" y="0"/>
              <a:chExt cx="3445329" cy="6858000"/>
            </a:xfrm>
          </p:grpSpPr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3730" r="26032"/>
              <a:stretch/>
            </p:blipFill>
            <p:spPr>
              <a:xfrm>
                <a:off x="4294414" y="0"/>
                <a:ext cx="3445329" cy="6858000"/>
              </a:xfrm>
              <a:prstGeom prst="rect">
                <a:avLst/>
              </a:prstGeom>
            </p:spPr>
          </p:pic>
          <p:pic>
            <p:nvPicPr>
              <p:cNvPr id="20" name="Изображение 11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751485" y="1074163"/>
                <a:ext cx="2661686" cy="47244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="" xmlns:p14="http://schemas.microsoft.com/office/powerpoint/2010/main" val="24956640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  <a:sym typeface="Wingdings"/>
              </a:rPr>
              <a:t>Поддержка «Умных вещей</a:t>
            </a:r>
            <a:r>
              <a:rPr lang="ru-RU" sz="3200" dirty="0" smtClean="0">
                <a:latin typeface="Calibri"/>
                <a:cs typeface="Calibri"/>
                <a:sym typeface="Wingdings"/>
              </a:rPr>
              <a:t>» </a:t>
            </a:r>
            <a:r>
              <a:rPr lang="ru-RU" sz="3200" baseline="30000" dirty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Новое</a:t>
            </a:r>
            <a:r>
              <a:rPr lang="ru-RU" sz="3200" baseline="30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!</a:t>
            </a:r>
            <a:endParaRPr lang="ru-RU" sz="3200" baseline="30000" dirty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5012" y="1524000"/>
            <a:ext cx="5817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 b="0" dirty="0">
                <a:latin typeface="Calibri" charset="0"/>
              </a:rPr>
              <a:t>Ответ на сообщение через </a:t>
            </a:r>
            <a:r>
              <a:rPr lang="ru-RU" sz="2000" b="0" dirty="0" err="1">
                <a:latin typeface="Calibri" charset="0"/>
              </a:rPr>
              <a:t>push</a:t>
            </a:r>
            <a:r>
              <a:rPr lang="ru-RU" sz="2000" b="0" dirty="0">
                <a:latin typeface="Calibri" charset="0"/>
              </a:rPr>
              <a:t>-уведомления (без запуска приложения)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000" b="0" dirty="0">
                <a:latin typeface="Calibri" charset="0"/>
              </a:rPr>
              <a:t>Ответ на сообщение «голосом» с помощью часов  </a:t>
            </a:r>
            <a:r>
              <a:rPr lang="ru-RU" sz="2000" b="0" dirty="0" err="1">
                <a:latin typeface="Calibri" charset="0"/>
              </a:rPr>
              <a:t>Аpple</a:t>
            </a:r>
            <a:r>
              <a:rPr lang="ru-RU" sz="2000" b="0" dirty="0">
                <a:latin typeface="Calibri" charset="0"/>
              </a:rPr>
              <a:t> </a:t>
            </a:r>
            <a:r>
              <a:rPr lang="ru-RU" sz="2000" b="0" dirty="0" err="1">
                <a:latin typeface="Calibri" charset="0"/>
              </a:rPr>
              <a:t>Watch</a:t>
            </a:r>
            <a:r>
              <a:rPr lang="ru-RU" sz="2000" b="0" dirty="0">
                <a:latin typeface="Calibri" charset="0"/>
              </a:rPr>
              <a:t> или </a:t>
            </a:r>
            <a:r>
              <a:rPr lang="ru-RU" sz="2000" b="0" dirty="0" err="1">
                <a:latin typeface="Calibri" charset="0"/>
              </a:rPr>
              <a:t>Android</a:t>
            </a:r>
            <a:r>
              <a:rPr lang="ru-RU" sz="2000" b="0" dirty="0">
                <a:latin typeface="Calibri" charset="0"/>
              </a:rPr>
              <a:t> </a:t>
            </a:r>
            <a:r>
              <a:rPr lang="ru-RU" sz="2000" b="0" dirty="0" err="1">
                <a:latin typeface="Calibri" charset="0"/>
              </a:rPr>
              <a:t>Wear</a:t>
            </a:r>
            <a:endParaRPr lang="ru-RU" sz="2000" b="0" dirty="0">
              <a:latin typeface="Calibri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6923" y="3539783"/>
            <a:ext cx="1563399" cy="2568441"/>
          </a:xfrm>
          <a:prstGeom prst="rect">
            <a:avLst/>
          </a:prstGeom>
        </p:spPr>
      </p:pic>
      <p:pic>
        <p:nvPicPr>
          <p:cNvPr id="22" name="Изображение 8"/>
          <p:cNvPicPr>
            <a:picLocks noChangeAspect="1"/>
          </p:cNvPicPr>
          <p:nvPr/>
        </p:nvPicPr>
        <p:blipFill rotWithShape="1">
          <a:blip r:embed="rId4" cstate="print"/>
          <a:srcRect l="28498" t="8383" r="29356" b="7593"/>
          <a:stretch/>
        </p:blipFill>
        <p:spPr>
          <a:xfrm>
            <a:off x="6477002" y="1271011"/>
            <a:ext cx="2459375" cy="4902985"/>
          </a:xfrm>
          <a:prstGeom prst="rect">
            <a:avLst/>
          </a:prstGeom>
        </p:spPr>
      </p:pic>
      <p:pic>
        <p:nvPicPr>
          <p:cNvPr id="23" name="Изображение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2" y="5035578"/>
            <a:ext cx="1547151" cy="539704"/>
          </a:xfrm>
          <a:prstGeom prst="rect">
            <a:avLst/>
          </a:prstGeom>
        </p:spPr>
      </p:pic>
      <p:pic>
        <p:nvPicPr>
          <p:cNvPr id="24" name="Изображение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661" y="5685777"/>
            <a:ext cx="2469477" cy="381032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2984723" y="3829695"/>
            <a:ext cx="1541439" cy="2174869"/>
            <a:chOff x="4571501" y="3539432"/>
            <a:chExt cx="2057899" cy="2903561"/>
          </a:xfrm>
        </p:grpSpPr>
        <p:pic>
          <p:nvPicPr>
            <p:cNvPr id="26" name="Изображение 12"/>
            <p:cNvPicPr>
              <a:picLocks noChangeAspect="1"/>
            </p:cNvPicPr>
            <p:nvPr/>
          </p:nvPicPr>
          <p:blipFill rotWithShape="1">
            <a:blip r:embed="rId7" cstate="print"/>
            <a:srcRect l="4577" r="55493"/>
            <a:stretch/>
          </p:blipFill>
          <p:spPr>
            <a:xfrm>
              <a:off x="4571501" y="3539432"/>
              <a:ext cx="2057899" cy="2903561"/>
            </a:xfrm>
            <a:prstGeom prst="rect">
              <a:avLst/>
            </a:prstGeom>
          </p:spPr>
        </p:pic>
        <p:pic>
          <p:nvPicPr>
            <p:cNvPr id="27" name="Изображение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364" t="9773" r="20341" b="21555"/>
            <a:stretch/>
          </p:blipFill>
          <p:spPr>
            <a:xfrm>
              <a:off x="4823307" y="4227305"/>
              <a:ext cx="1484267" cy="1486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4019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Depositphotos_2494556_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0" r="21250" b="156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878659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Задачи и проекты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619710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  <a:sym typeface="Wingdings"/>
              </a:rPr>
              <a:t>Как обычно происходит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7077" y="1447804"/>
            <a:ext cx="796332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0" dirty="0" smtClean="0">
                <a:latin typeface="Calibri"/>
                <a:ea typeface="Calibri"/>
                <a:cs typeface="Calibri"/>
              </a:rPr>
              <a:t>Задачи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на </a:t>
            </a:r>
            <a:r>
              <a:rPr lang="ru-RU" sz="2200" b="0" dirty="0" err="1">
                <a:latin typeface="Calibri"/>
                <a:ea typeface="Calibri"/>
                <a:cs typeface="Calibri"/>
              </a:rPr>
              <a:t>стикерах</a:t>
            </a:r>
            <a:r>
              <a:rPr lang="ru-RU" sz="2200" b="0" dirty="0">
                <a:latin typeface="Calibri"/>
                <a:ea typeface="Calibri"/>
                <a:cs typeface="Calibri"/>
              </a:rPr>
              <a:t> или в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почте...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0" dirty="0" smtClean="0">
                <a:latin typeface="Calibri"/>
                <a:ea typeface="Calibri"/>
                <a:cs typeface="Calibri"/>
              </a:rPr>
              <a:t>Задачи забываются</a:t>
            </a:r>
            <a:r>
              <a:rPr lang="ru-RU" sz="2200" b="0" dirty="0">
                <a:latin typeface="Calibri"/>
                <a:ea typeface="Calibri"/>
                <a:cs typeface="Calibri"/>
              </a:rPr>
              <a:t>, сроки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срываются…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0" dirty="0">
                <a:latin typeface="Calibri"/>
                <a:ea typeface="Calibri"/>
                <a:cs typeface="Calibri"/>
              </a:rPr>
              <a:t>У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директора в голове «кипящий котел» - непонятно, как контролировать весь этот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хаос…</a:t>
            </a:r>
            <a:endParaRPr lang="ru-RU" sz="22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 cstate="print"/>
          <a:srcRect b="21102"/>
          <a:stretch/>
        </p:blipFill>
        <p:spPr>
          <a:xfrm>
            <a:off x="2209800" y="3208869"/>
            <a:ext cx="6934200" cy="3649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45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7067" y="1389972"/>
            <a:ext cx="62020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Ни одно поручение не потеряется – все задачи зафиксированы.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Удобный контроль – Битрикс24 всегда напомнит о сроках задач</a:t>
            </a:r>
            <a:r>
              <a:rPr lang="ru-RU" sz="1600" b="0" dirty="0">
                <a:latin typeface="Calibri"/>
                <a:ea typeface="Calibri"/>
                <a:cs typeface="Calibri"/>
              </a:rPr>
              <a:t>. Напоминания о задаче приходит с точностью до минуты, как постановщику, так и исполнителю </a:t>
            </a:r>
            <a:r>
              <a:rPr lang="ru-RU" sz="1600" b="0" baseline="30000" dirty="0">
                <a:solidFill>
                  <a:srgbClr val="FF0000"/>
                </a:solidFill>
                <a:latin typeface="Calibri Light"/>
                <a:cs typeface="Calibri Light"/>
              </a:rPr>
              <a:t>Новое</a:t>
            </a:r>
            <a:r>
              <a:rPr lang="ru-RU" sz="1600" b="0" baseline="30000" dirty="0" smtClean="0">
                <a:solidFill>
                  <a:srgbClr val="FF0000"/>
                </a:solidFill>
                <a:latin typeface="Calibri Light"/>
                <a:cs typeface="Calibri Light"/>
              </a:rPr>
              <a:t>!</a:t>
            </a:r>
            <a:endParaRPr lang="ru-RU" sz="1600" b="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Вы видите, кто работает над задачей, какие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задачи просрочены, а какие – вообще без срока.  </a:t>
            </a:r>
            <a:endParaRPr lang="ru-RU" sz="1600" b="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По каждой задаче ведется учет затраченного времени.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600" b="0" dirty="0" smtClean="0"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5334002" y="3733804"/>
            <a:ext cx="3778349" cy="3120403"/>
            <a:chOff x="5857996" y="2271712"/>
            <a:chExt cx="6334003" cy="4586287"/>
          </a:xfrm>
        </p:grpSpPr>
        <p:pic>
          <p:nvPicPr>
            <p:cNvPr id="20" name="Изображение 19"/>
            <p:cNvPicPr>
              <a:picLocks noChangeAspect="1"/>
            </p:cNvPicPr>
            <p:nvPr/>
          </p:nvPicPr>
          <p:blipFill rotWithShape="1">
            <a:blip r:embed="rId3" cstate="print"/>
            <a:srcRect r="20705"/>
            <a:stretch/>
          </p:blipFill>
          <p:spPr>
            <a:xfrm>
              <a:off x="5857996" y="2271712"/>
              <a:ext cx="6334003" cy="4586287"/>
            </a:xfrm>
            <a:prstGeom prst="rect">
              <a:avLst/>
            </a:prstGeom>
          </p:spPr>
        </p:pic>
        <p:pic>
          <p:nvPicPr>
            <p:cNvPr id="21" name="Изображение 20"/>
            <p:cNvPicPr>
              <a:picLocks noChangeAspect="1"/>
            </p:cNvPicPr>
            <p:nvPr/>
          </p:nvPicPr>
          <p:blipFill rotWithShape="1">
            <a:blip r:embed="rId4" cstate="print"/>
            <a:srcRect l="8" r="184" b="4220"/>
            <a:stretch/>
          </p:blipFill>
          <p:spPr>
            <a:xfrm>
              <a:off x="6109855" y="3758754"/>
              <a:ext cx="5616285" cy="3094051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313440" y="373759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 charset="0"/>
              </a:rPr>
              <a:t>Делегирование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 charset="0"/>
              </a:rPr>
              <a:t>Шаблоны задач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 charset="0"/>
              </a:rPr>
              <a:t>Чек-листы и подзадачи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 charset="0"/>
              </a:rPr>
              <a:t>Оценка задачи постановщиком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 charset="0"/>
              </a:rPr>
              <a:t>Отчеты по задачам 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 charset="0"/>
              </a:rPr>
              <a:t>Интеграция с CRM, бизнес-процессами, календарями, диском </a:t>
            </a:r>
          </a:p>
        </p:txBody>
      </p:sp>
    </p:spTree>
    <p:extLst>
      <p:ext uri="{BB962C8B-B14F-4D97-AF65-F5344CB8AC3E}">
        <p14:creationId xmlns="" xmlns:p14="http://schemas.microsoft.com/office/powerpoint/2010/main" val="3483458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332" y="1447800"/>
            <a:ext cx="35136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latin typeface="Calibri"/>
                <a:ea typeface="Calibri"/>
                <a:cs typeface="Calibri"/>
              </a:rPr>
              <a:t>Задачи над проектом можно представить в виде диаграммы </a:t>
            </a:r>
            <a:r>
              <a:rPr lang="ru-RU" sz="1800" b="0" dirty="0" err="1" smtClean="0">
                <a:latin typeface="Calibri"/>
                <a:ea typeface="Calibri"/>
                <a:cs typeface="Calibri"/>
              </a:rPr>
              <a:t>Ганта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.</a:t>
            </a:r>
          </a:p>
          <a:p>
            <a:endParaRPr lang="ru-RU" sz="1800" b="0" dirty="0">
              <a:latin typeface="Calibri"/>
              <a:ea typeface="Calibri"/>
              <a:cs typeface="Calibri"/>
            </a:endParaRPr>
          </a:p>
          <a:p>
            <a:r>
              <a:rPr lang="ru-RU" sz="1800" b="0" dirty="0" smtClean="0">
                <a:latin typeface="Calibri"/>
                <a:ea typeface="Calibri"/>
                <a:cs typeface="Calibri"/>
              </a:rPr>
              <a:t>Это классический вид списка задач, который </a:t>
            </a:r>
            <a:r>
              <a:rPr lang="ru-RU" sz="1800" b="0" dirty="0">
                <a:latin typeface="Calibri"/>
                <a:ea typeface="Calibri"/>
                <a:cs typeface="Calibri"/>
              </a:rPr>
              <a:t>наглядно отображает временные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рамки, </a:t>
            </a:r>
            <a:r>
              <a:rPr lang="ru-RU" sz="1800" b="0" dirty="0">
                <a:latin typeface="Calibri"/>
                <a:ea typeface="Calibri"/>
                <a:cs typeface="Calibri"/>
              </a:rPr>
              <a:t>причем, в той последовательности, в которой они должны проходить на протяжении проекта. </a:t>
            </a:r>
            <a:endParaRPr lang="ru-RU" sz="1800" b="0" dirty="0" smtClean="0">
              <a:latin typeface="Calibri"/>
              <a:ea typeface="Calibri"/>
              <a:cs typeface="Calibri"/>
            </a:endParaRPr>
          </a:p>
          <a:p>
            <a:endParaRPr lang="ru-RU" sz="1800" b="0" dirty="0">
              <a:latin typeface="Calibri"/>
              <a:ea typeface="Calibri"/>
              <a:cs typeface="Calibri"/>
            </a:endParaRPr>
          </a:p>
          <a:p>
            <a:r>
              <a:rPr lang="ru-RU" sz="18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Новое: </a:t>
            </a:r>
            <a:r>
              <a:rPr lang="ru-RU" sz="1800" b="0" dirty="0">
                <a:latin typeface="Calibri"/>
                <a:ea typeface="Calibri"/>
                <a:cs typeface="Calibri"/>
              </a:rPr>
              <a:t>зависимости между задачами в диаграмме </a:t>
            </a:r>
            <a:r>
              <a:rPr lang="ru-RU" sz="1800" b="0" dirty="0" err="1">
                <a:latin typeface="Calibri"/>
                <a:ea typeface="Calibri"/>
                <a:cs typeface="Calibri"/>
              </a:rPr>
              <a:t>Ганта</a:t>
            </a:r>
            <a:r>
              <a:rPr lang="ru-RU" sz="1800" b="0" dirty="0">
                <a:latin typeface="Calibri"/>
                <a:ea typeface="Calibri"/>
                <a:cs typeface="Calibri"/>
              </a:rPr>
              <a:t>.</a:t>
            </a:r>
          </a:p>
          <a:p>
            <a:endParaRPr lang="ru-RU" sz="18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</a:rPr>
              <a:t>Диаграмма </a:t>
            </a:r>
            <a:r>
              <a:rPr lang="ru-RU" sz="3200" dirty="0" err="1" smtClean="0">
                <a:latin typeface="Calibri"/>
                <a:cs typeface="Calibri"/>
              </a:rPr>
              <a:t>Ганта</a:t>
            </a:r>
            <a:r>
              <a:rPr lang="ru-RU" sz="3200" dirty="0" smtClean="0">
                <a:latin typeface="Calibri"/>
                <a:cs typeface="Calibri"/>
              </a:rPr>
              <a:t> </a:t>
            </a:r>
            <a:r>
              <a:rPr lang="ru-RU" sz="32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Новое!</a:t>
            </a:r>
            <a:endParaRPr lang="en-US" sz="2800" baseline="30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Изображение 4"/>
          <p:cNvPicPr>
            <a:picLocks noChangeAspect="1"/>
          </p:cNvPicPr>
          <p:nvPr/>
        </p:nvPicPr>
        <p:blipFill rotWithShape="1">
          <a:blip r:embed="rId3" cstate="print"/>
          <a:srcRect l="8" r="184" b="4220"/>
          <a:stretch/>
        </p:blipFill>
        <p:spPr>
          <a:xfrm>
            <a:off x="4224113" y="1194041"/>
            <a:ext cx="4477461" cy="2466666"/>
          </a:xfrm>
          <a:prstGeom prst="rect">
            <a:avLst/>
          </a:prstGeom>
        </p:spPr>
      </p:pic>
      <p:pic>
        <p:nvPicPr>
          <p:cNvPr id="12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4114" y="3986961"/>
            <a:ext cx="4469083" cy="2327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9902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468001" y="2365621"/>
            <a:ext cx="2567883" cy="1073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-5182" y="980728"/>
            <a:ext cx="9116221" cy="5143500"/>
            <a:chOff x="0" y="0"/>
            <a:chExt cx="9116221" cy="5143500"/>
          </a:xfrm>
        </p:grpSpPr>
        <p:pic>
          <p:nvPicPr>
            <p:cNvPr id="47" name="Изображение 46" descr="sl01_dark-(1)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16221" cy="5143500"/>
            </a:xfrm>
            <a:prstGeom prst="rect">
              <a:avLst/>
            </a:prstGeom>
          </p:spPr>
        </p:pic>
        <p:sp>
          <p:nvSpPr>
            <p:cNvPr id="50" name="Прямоугольник 49"/>
            <p:cNvSpPr/>
            <p:nvPr/>
          </p:nvSpPr>
          <p:spPr>
            <a:xfrm>
              <a:off x="3590820" y="1609568"/>
              <a:ext cx="2397528" cy="9526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" name="Изображение 50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841" y="2559036"/>
            <a:ext cx="2901060" cy="999281"/>
          </a:xfrm>
          <a:prstGeom prst="rect">
            <a:avLst/>
          </a:prstGeom>
        </p:spPr>
      </p:pic>
      <p:pic>
        <p:nvPicPr>
          <p:cNvPr id="46" name="Изображение 45"/>
          <p:cNvPicPr>
            <a:picLocks noChangeAspect="1"/>
          </p:cNvPicPr>
          <p:nvPr/>
        </p:nvPicPr>
        <p:blipFill rotWithShape="1">
          <a:blip r:embed="rId4" cstate="print"/>
          <a:srcRect r="81271" b="67901"/>
          <a:stretch/>
        </p:blipFill>
        <p:spPr>
          <a:xfrm>
            <a:off x="2" y="-1"/>
            <a:ext cx="2056835" cy="19888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13" y="1974729"/>
            <a:ext cx="1403648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Изображение 47"/>
          <p:cNvPicPr>
            <a:picLocks noChangeAspect="1"/>
          </p:cNvPicPr>
          <p:nvPr/>
        </p:nvPicPr>
        <p:blipFill rotWithShape="1">
          <a:blip r:embed="rId5" cstate="print"/>
          <a:srcRect l="84067" t="75446"/>
          <a:stretch/>
        </p:blipFill>
        <p:spPr>
          <a:xfrm>
            <a:off x="7164289" y="5128732"/>
            <a:ext cx="1979712" cy="172138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8172400" y="4581128"/>
            <a:ext cx="97160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42778" y="3654779"/>
            <a:ext cx="184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9" name="Изображение 28"/>
          <p:cNvPicPr>
            <a:picLocks noChangeAspect="1"/>
          </p:cNvPicPr>
          <p:nvPr/>
        </p:nvPicPr>
        <p:blipFill rotWithShape="1">
          <a:blip r:embed="rId6" cstate="print"/>
          <a:srcRect l="945" t="2943" r="1027" b="3076"/>
          <a:stretch/>
        </p:blipFill>
        <p:spPr>
          <a:xfrm>
            <a:off x="179512" y="5229200"/>
            <a:ext cx="2252904" cy="579550"/>
          </a:xfrm>
          <a:prstGeom prst="roundRect">
            <a:avLst>
              <a:gd name="adj" fmla="val 50000"/>
            </a:avLst>
          </a:prstGeom>
        </p:spPr>
      </p:pic>
      <p:grpSp>
        <p:nvGrpSpPr>
          <p:cNvPr id="23" name="Группа 2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787305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35" y="1219200"/>
            <a:ext cx="9127067" cy="4767402"/>
          </a:xfrm>
          <a:prstGeom prst="rect">
            <a:avLst/>
          </a:prstGeom>
          <a:ln>
            <a:solidFill>
              <a:srgbClr val="D9D9D9"/>
            </a:solidFill>
          </a:ln>
        </p:spPr>
      </p:pic>
      <p:grpSp>
        <p:nvGrpSpPr>
          <p:cNvPr id="7" name="Группа 6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  <a:cs typeface="Calibri"/>
              </a:rPr>
              <a:t>Контроль сроков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2814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0544" y="1478324"/>
            <a:ext cx="4661293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Calibri"/>
                <a:ea typeface="Calibri"/>
                <a:cs typeface="Calibri"/>
              </a:rPr>
              <a:t>Если рядом нет ноутбука, это не повод </a:t>
            </a:r>
            <a:r>
              <a:rPr lang="ru-RU" sz="1800" dirty="0" smtClean="0">
                <a:latin typeface="Calibri"/>
                <a:ea typeface="Calibri"/>
                <a:cs typeface="Calibri"/>
              </a:rPr>
              <a:t>останавливать задачи </a:t>
            </a:r>
            <a:r>
              <a:rPr lang="ru-RU" sz="1800" dirty="0">
                <a:latin typeface="Calibri"/>
                <a:ea typeface="Calibri"/>
                <a:cs typeface="Calibri"/>
              </a:rPr>
              <a:t>:)</a:t>
            </a:r>
          </a:p>
          <a:p>
            <a:endParaRPr lang="ru-RU" sz="180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ea typeface="Calibri"/>
                <a:cs typeface="Calibri"/>
              </a:rPr>
              <a:t>Поставьте мобильное приложение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«Битрикс24»</a:t>
            </a:r>
            <a:endParaRPr lang="ru-RU" sz="1800" b="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ea typeface="Calibri"/>
                <a:cs typeface="Calibri"/>
              </a:rPr>
              <a:t>Следите за сроками в задачах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>
                <a:latin typeface="Calibri"/>
                <a:ea typeface="Calibri"/>
                <a:cs typeface="Calibri"/>
              </a:rPr>
              <a:t>Создавайте новые и работайте с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текущими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b="0" dirty="0">
                <a:latin typeface="Calibri"/>
                <a:ea typeface="Calibri"/>
                <a:cs typeface="Calibri"/>
              </a:rPr>
              <a:t>PUSH-уведомления, чек-листы при создании задачи, файлы в комментариях к задаче, привязка к элементам CRM, полностью новый интерфейс и многое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другое </a:t>
            </a:r>
            <a:r>
              <a:rPr lang="ru-RU" sz="2000" baseline="30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Новое!</a:t>
            </a:r>
            <a:endParaRPr lang="ru-RU" sz="2000" baseline="30000" dirty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</a:rPr>
              <a:t>Мобильные </a:t>
            </a:r>
            <a:r>
              <a:rPr lang="ru-RU" sz="3200" dirty="0" smtClean="0">
                <a:latin typeface="Calibri"/>
                <a:cs typeface="Calibri"/>
              </a:rPr>
              <a:t>задачи </a:t>
            </a:r>
            <a:r>
              <a:rPr lang="ru-RU" sz="2800" baseline="30000" dirty="0">
                <a:solidFill>
                  <a:srgbClr val="FF0000"/>
                </a:solidFill>
                <a:latin typeface="Calibri Light"/>
                <a:cs typeface="Calibri Light"/>
              </a:rPr>
              <a:t>Новое</a:t>
            </a:r>
            <a:r>
              <a:rPr lang="ru-RU" sz="2800" baseline="30000" dirty="0" smtClean="0">
                <a:solidFill>
                  <a:srgbClr val="FF0000"/>
                </a:solidFill>
                <a:latin typeface="Calibri Light"/>
                <a:cs typeface="Calibri Light"/>
              </a:rPr>
              <a:t>!</a:t>
            </a:r>
            <a:endParaRPr lang="ru-RU" sz="2800" dirty="0">
              <a:latin typeface="Calibri"/>
              <a:cs typeface="Calibri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Изображение 2"/>
          <p:cNvPicPr>
            <a:picLocks noChangeAspect="1"/>
          </p:cNvPicPr>
          <p:nvPr/>
        </p:nvPicPr>
        <p:blipFill rotWithShape="1">
          <a:blip r:embed="rId3" cstate="print"/>
          <a:srcRect l="12897" t="12388" r="10003" b="49906"/>
          <a:stretch/>
        </p:blipFill>
        <p:spPr>
          <a:xfrm>
            <a:off x="5183050" y="6027223"/>
            <a:ext cx="1180095" cy="476816"/>
          </a:xfrm>
          <a:prstGeom prst="rect">
            <a:avLst/>
          </a:prstGeom>
        </p:spPr>
      </p:pic>
      <p:pic>
        <p:nvPicPr>
          <p:cNvPr id="13" name="Изображение 3"/>
          <p:cNvPicPr>
            <a:picLocks noChangeAspect="1"/>
          </p:cNvPicPr>
          <p:nvPr/>
        </p:nvPicPr>
        <p:blipFill rotWithShape="1">
          <a:blip r:embed="rId4" cstate="print"/>
          <a:srcRect l="15451" t="31373" r="16097" b="32173"/>
          <a:stretch/>
        </p:blipFill>
        <p:spPr>
          <a:xfrm>
            <a:off x="6767227" y="6064583"/>
            <a:ext cx="1098710" cy="377490"/>
          </a:xfrm>
          <a:prstGeom prst="rect">
            <a:avLst/>
          </a:prstGeom>
        </p:spPr>
      </p:pic>
      <p:pic>
        <p:nvPicPr>
          <p:cNvPr id="14" name="Изображение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41354" y="2133600"/>
            <a:ext cx="1663487" cy="3360512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859964" y="1402055"/>
            <a:ext cx="1750171" cy="3535626"/>
            <a:chOff x="9615528" y="2148231"/>
            <a:chExt cx="1913540" cy="3865658"/>
          </a:xfrm>
        </p:grpSpPr>
        <p:pic>
          <p:nvPicPr>
            <p:cNvPr id="18" name="Изображение 3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15528" y="2148231"/>
              <a:ext cx="1913540" cy="3865658"/>
            </a:xfrm>
            <a:prstGeom prst="rect">
              <a:avLst/>
            </a:prstGeom>
          </p:spPr>
        </p:pic>
        <p:pic>
          <p:nvPicPr>
            <p:cNvPr id="19" name="Изображение 37"/>
            <p:cNvPicPr>
              <a:picLocks noChangeAspect="1"/>
            </p:cNvPicPr>
            <p:nvPr/>
          </p:nvPicPr>
          <p:blipFill rotWithShape="1">
            <a:blip r:embed="rId7" cstate="print"/>
            <a:srcRect t="-1" b="307"/>
            <a:stretch/>
          </p:blipFill>
          <p:spPr>
            <a:xfrm>
              <a:off x="9742349" y="2594873"/>
              <a:ext cx="1646088" cy="298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346832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861" y="1532466"/>
            <a:ext cx="318834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Calibri"/>
                <a:ea typeface="Calibri"/>
                <a:cs typeface="Calibri"/>
              </a:rPr>
              <a:t>Объедините сотрудников в рабочие группы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и организуйте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совместную работу над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проектами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ru-RU" sz="1000" b="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Храните документы по проекту на Диске группы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</a:rPr>
              <a:t>Рабочие группы</a:t>
            </a:r>
            <a:endParaRPr lang="en-US" sz="2800" dirty="0">
              <a:latin typeface="Calibri"/>
              <a:cs typeface="Calibri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 cstate="print"/>
          <a:srcRect r="496" b="30864"/>
          <a:stretch/>
        </p:blipFill>
        <p:spPr>
          <a:xfrm>
            <a:off x="3797226" y="1185335"/>
            <a:ext cx="4889575" cy="30056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2333890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15" descr="1121498Depositphotos_19095325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00" t="4000" r="8030" b="818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878659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Совместная работа с документами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6700662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Изображение 25"/>
          <p:cNvPicPr>
            <a:picLocks noChangeAspect="1"/>
          </p:cNvPicPr>
          <p:nvPr/>
        </p:nvPicPr>
        <p:blipFill rotWithShape="1">
          <a:blip r:embed="rId2" cstate="print"/>
          <a:srcRect r="21931"/>
          <a:stretch/>
        </p:blipFill>
        <p:spPr>
          <a:xfrm>
            <a:off x="3352800" y="1185334"/>
            <a:ext cx="5791200" cy="56747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Как обычно происходит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3624" y="1371602"/>
            <a:ext cx="38011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Уходит сотрудник, а вместе с ним</a:t>
            </a:r>
            <a:r>
              <a:rPr lang="en-US" sz="2000" b="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навсегда уходят накопленные знания и важные документы</a:t>
            </a:r>
            <a:r>
              <a:rPr lang="ru-RU" sz="2000" b="0" dirty="0">
                <a:latin typeface="Calibri"/>
                <a:ea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- договора, информация о клиентах и партнерах и </a:t>
            </a:r>
            <a:r>
              <a:rPr lang="ru-RU" sz="2000" b="0" dirty="0" err="1" smtClean="0">
                <a:latin typeface="Calibri"/>
                <a:ea typeface="Calibri"/>
                <a:cs typeface="Calibri"/>
              </a:rPr>
              <a:t>т.д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0" dirty="0" smtClean="0"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782262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3626" y="1371604"/>
            <a:ext cx="8296979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Единое корпоративное хранилище данных</a:t>
            </a:r>
            <a:endParaRPr lang="ru-RU" sz="1800" b="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Важные документы, отчеты</a:t>
            </a:r>
            <a:r>
              <a:rPr lang="ru-RU" sz="1800" b="0" dirty="0">
                <a:latin typeface="Calibri"/>
                <a:ea typeface="Calibri"/>
                <a:cs typeface="Calibri"/>
              </a:rPr>
              <a:t>, презентации и прочие данные не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пропадут и не «уйдут» вместе с сотрудником - «</a:t>
            </a:r>
            <a:r>
              <a:rPr lang="ru-RU" sz="1800" b="0" dirty="0">
                <a:latin typeface="Calibri"/>
                <a:ea typeface="Calibri"/>
                <a:cs typeface="Calibri"/>
              </a:rPr>
              <a:t>Битрикс24.Диск» надежно сохранит их </a:t>
            </a:r>
            <a:endParaRPr lang="ru-RU" sz="1800" b="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Совместная работа с файлами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Всегда </a:t>
            </a:r>
            <a:r>
              <a:rPr lang="ru-RU" sz="1800" b="0" dirty="0">
                <a:latin typeface="Calibri"/>
                <a:ea typeface="Calibri"/>
                <a:cs typeface="Calibri"/>
              </a:rPr>
              <a:t>актуальные версии 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документов на локальных компьютерах сотрудников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Редактирование документов в </a:t>
            </a:r>
            <a:r>
              <a:rPr lang="ru-RU" sz="1800" b="0" dirty="0" err="1" smtClean="0">
                <a:latin typeface="Calibri"/>
                <a:ea typeface="Calibri"/>
                <a:cs typeface="Calibri"/>
              </a:rPr>
              <a:t>онлайне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 без офисного ПО (</a:t>
            </a:r>
            <a:r>
              <a:rPr lang="en-US" sz="1800" b="0" dirty="0" err="1" smtClean="0">
                <a:latin typeface="Calibri"/>
                <a:ea typeface="Calibri"/>
                <a:cs typeface="Calibri"/>
              </a:rPr>
              <a:t>GoogleDocs</a:t>
            </a:r>
            <a:r>
              <a:rPr lang="en-US" sz="1800" b="0" dirty="0" smtClean="0">
                <a:latin typeface="Calibri"/>
                <a:ea typeface="Calibri"/>
                <a:cs typeface="Calibri"/>
              </a:rPr>
              <a:t>, MS Office Online)</a:t>
            </a:r>
            <a:r>
              <a:rPr lang="ru-RU" sz="1800" b="0" dirty="0" smtClean="0">
                <a:latin typeface="Calibri"/>
                <a:ea typeface="Calibri"/>
                <a:cs typeface="Calibri"/>
              </a:rPr>
              <a:t> и в локальных программах</a:t>
            </a:r>
            <a:endParaRPr lang="en-US" sz="1800" b="0" dirty="0" smtClean="0"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4038600" y="3976296"/>
            <a:ext cx="4905160" cy="2881704"/>
            <a:chOff x="304800" y="114300"/>
            <a:chExt cx="8521700" cy="4914900"/>
          </a:xfrm>
        </p:grpSpPr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114300"/>
              <a:ext cx="8521700" cy="4914900"/>
            </a:xfrm>
            <a:prstGeom prst="rect">
              <a:avLst/>
            </a:prstGeom>
          </p:spPr>
        </p:pic>
        <p:pic>
          <p:nvPicPr>
            <p:cNvPr id="18" name="Изображение 17" descr="Снимок экрана 2014-12-09 в 8.08.18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3039"/>
            <a:stretch/>
          </p:blipFill>
          <p:spPr>
            <a:xfrm>
              <a:off x="509867" y="1574879"/>
              <a:ext cx="6081322" cy="3421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256923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Depositphotos_5798721_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0" t="15649" r="1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878659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Планирование совместных событий</a:t>
            </a:r>
            <a:endParaRPr lang="ru-RU" sz="2400" b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11739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Как обычно происходит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5471" y="1371600"/>
            <a:ext cx="334213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0" dirty="0" smtClean="0">
                <a:latin typeface="Calibri"/>
                <a:ea typeface="Calibri"/>
                <a:cs typeface="Calibri"/>
              </a:rPr>
              <a:t>Вы тратите уйму </a:t>
            </a:r>
            <a:r>
              <a:rPr lang="ru-RU" sz="2400" b="0" dirty="0">
                <a:latin typeface="Calibri"/>
                <a:ea typeface="Calibri"/>
                <a:cs typeface="Calibri"/>
              </a:rPr>
              <a:t>времени и ресурсов на </a:t>
            </a:r>
            <a:r>
              <a:rPr lang="ru-RU" sz="2400" b="0" dirty="0" smtClean="0">
                <a:latin typeface="Calibri"/>
                <a:ea typeface="Calibri"/>
                <a:cs typeface="Calibri"/>
              </a:rPr>
              <a:t>планирование и согласование встреч…</a:t>
            </a:r>
          </a:p>
          <a:p>
            <a:pPr>
              <a:spcBef>
                <a:spcPts val="600"/>
              </a:spcBef>
            </a:pPr>
            <a:endParaRPr lang="ru-RU" sz="2400" b="0" dirty="0" smtClean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400" b="0" dirty="0" smtClean="0">
                <a:latin typeface="Calibri"/>
                <a:ea typeface="Calibri"/>
                <a:cs typeface="Calibri"/>
              </a:rPr>
              <a:t>Вместо того, чтобы заниматься действительно важными делами.</a:t>
            </a:r>
            <a:endParaRPr lang="ru-RU" sz="2400" b="0" dirty="0">
              <a:solidFill>
                <a:srgbClr val="D50F49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t="140" r="49537" b="6643"/>
          <a:stretch/>
        </p:blipFill>
        <p:spPr>
          <a:xfrm>
            <a:off x="4089404" y="1176866"/>
            <a:ext cx="4614333" cy="56811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0624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0137" y="1524000"/>
            <a:ext cx="82866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Планировщиком </a:t>
            </a:r>
            <a:r>
              <a:rPr lang="ru-RU" sz="2400" dirty="0">
                <a:latin typeface="Calibri"/>
                <a:ea typeface="Calibri"/>
                <a:cs typeface="Calibri"/>
              </a:rPr>
              <a:t>задач и 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дел спланирует все за вас и </a:t>
            </a:r>
            <a:r>
              <a:rPr lang="ru-RU" sz="2400" dirty="0">
                <a:latin typeface="Calibri"/>
                <a:ea typeface="Calibri"/>
                <a:cs typeface="Calibri"/>
              </a:rPr>
              <a:t>поможет эффективно организовать рабочий </a:t>
            </a:r>
            <a:r>
              <a:rPr lang="ru-RU" sz="2400" dirty="0" smtClean="0">
                <a:latin typeface="Calibri"/>
                <a:ea typeface="Calibri"/>
                <a:cs typeface="Calibri"/>
              </a:rPr>
              <a:t>день</a:t>
            </a:r>
            <a:r>
              <a:rPr lang="en-US" sz="2400" dirty="0" smtClean="0">
                <a:latin typeface="Calibri"/>
                <a:ea typeface="Calibri"/>
                <a:cs typeface="Calibri"/>
              </a:rPr>
              <a:t>:</a:t>
            </a:r>
          </a:p>
          <a:p>
            <a:pPr>
              <a:spcBef>
                <a:spcPts val="600"/>
              </a:spcBef>
            </a:pPr>
            <a:endParaRPr lang="ru-RU" sz="50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Интеграция с календарями на других устройствах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Напоминания о предстоящих событиях </a:t>
            </a:r>
            <a:endParaRPr lang="en-US" sz="2000" b="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Обсуждение событий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Интеграция с </a:t>
            </a:r>
            <a:r>
              <a:rPr lang="en-US" sz="2000" b="0" dirty="0">
                <a:latin typeface="Calibri"/>
                <a:ea typeface="Calibri"/>
                <a:cs typeface="Calibri"/>
              </a:rPr>
              <a:t>iPhone, </a:t>
            </a:r>
            <a:r>
              <a:rPr lang="en-US" sz="2000" b="0" dirty="0" err="1">
                <a:latin typeface="Calibri"/>
                <a:ea typeface="Calibri"/>
                <a:cs typeface="Calibri"/>
              </a:rPr>
              <a:t>iPad</a:t>
            </a:r>
            <a:r>
              <a:rPr lang="en-US" sz="2000" b="0" dirty="0">
                <a:latin typeface="Calibri"/>
                <a:ea typeface="Calibri"/>
                <a:cs typeface="Calibri"/>
              </a:rPr>
              <a:t>, Android, </a:t>
            </a:r>
            <a:r>
              <a:rPr lang="en-US" sz="2000" b="0" dirty="0" err="1">
                <a:latin typeface="Calibri"/>
                <a:ea typeface="Calibri"/>
                <a:cs typeface="Calibri"/>
              </a:rPr>
              <a:t>MacOS</a:t>
            </a:r>
            <a:r>
              <a:rPr lang="en-US" sz="2000" b="0" dirty="0">
                <a:latin typeface="Calibri"/>
                <a:ea typeface="Calibri"/>
                <a:cs typeface="Calibri"/>
              </a:rPr>
              <a:t>, MS </a:t>
            </a:r>
            <a:r>
              <a:rPr lang="en-US" sz="2000" b="0" dirty="0" smtClean="0">
                <a:latin typeface="Calibri"/>
                <a:ea typeface="Calibri"/>
                <a:cs typeface="Calibri"/>
              </a:rPr>
              <a:t>Outlook</a:t>
            </a:r>
            <a:endParaRPr lang="ru-RU" sz="2000" b="0" dirty="0">
              <a:solidFill>
                <a:srgbClr val="D50F49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4093311"/>
            <a:ext cx="4837602" cy="2790093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 rotWithShape="1">
          <a:blip r:embed="rId4" cstate="print"/>
          <a:srcRect t="396" r="1482" b="12985"/>
          <a:stretch/>
        </p:blipFill>
        <p:spPr>
          <a:xfrm>
            <a:off x="3987802" y="4961467"/>
            <a:ext cx="3462866" cy="18965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9068971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Depositphotos_1707357_origina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36" t="15542" r="163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878659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Управление продажами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86901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6643" y="1371600"/>
            <a:ext cx="82954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2600" b="0" dirty="0" smtClean="0">
                <a:latin typeface="Calibri"/>
                <a:ea typeface="Calibri"/>
                <a:cs typeface="Calibri"/>
              </a:rPr>
              <a:t>Компания </a:t>
            </a:r>
            <a:r>
              <a:rPr lang="ru-RU" sz="2600" b="0" dirty="0">
                <a:latin typeface="Calibri"/>
                <a:ea typeface="Calibri"/>
                <a:cs typeface="Calibri"/>
              </a:rPr>
              <a:t>как «черный ящик», все на «устных договоренностях» между </a:t>
            </a:r>
            <a:r>
              <a:rPr lang="ru-RU" sz="2600" b="0" dirty="0" smtClean="0">
                <a:latin typeface="Calibri"/>
                <a:ea typeface="Calibri"/>
                <a:cs typeface="Calibri"/>
              </a:rPr>
              <a:t>сотрудниками… </a:t>
            </a:r>
            <a:endParaRPr lang="ru-RU" sz="26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Как обычно происходит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2514604"/>
            <a:ext cx="3505200" cy="3535031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 bwMode="auto">
          <a:xfrm>
            <a:off x="1371600" y="4267200"/>
            <a:ext cx="2286000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Прямая со стрелкой 14"/>
          <p:cNvCxnSpPr/>
          <p:nvPr/>
        </p:nvCxnSpPr>
        <p:spPr bwMode="auto">
          <a:xfrm>
            <a:off x="6781800" y="4250267"/>
            <a:ext cx="838200" cy="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295400" y="3810000"/>
            <a:ext cx="829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Действия сотрудников</a:t>
            </a:r>
            <a:endParaRPr lang="ru-RU" sz="18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8670" y="3818465"/>
            <a:ext cx="829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1800" b="0" dirty="0" smtClean="0">
                <a:latin typeface="Calibri"/>
                <a:ea typeface="Calibri"/>
                <a:cs typeface="Calibri"/>
              </a:rPr>
              <a:t>Итог ???</a:t>
            </a:r>
            <a:endParaRPr lang="ru-RU" sz="18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1294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1" y="2742170"/>
            <a:ext cx="6172201" cy="411583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Как это обычно происходит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317077" y="1447800"/>
            <a:ext cx="79633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0" dirty="0">
                <a:latin typeface="Calibri"/>
                <a:ea typeface="Calibri"/>
                <a:cs typeface="Calibri"/>
              </a:rPr>
              <a:t>Н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асколько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эффективно работают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менеджеры? Не тратят ли они время впустую? Как они разговаривают с клиентами? Могут ли они продавать больше?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0" dirty="0" smtClean="0">
                <a:latin typeface="Calibri"/>
                <a:ea typeface="Calibri"/>
                <a:cs typeface="Calibri"/>
              </a:rPr>
              <a:t>Вы не знаете ответы на эти вопросы..</a:t>
            </a:r>
            <a:r>
              <a:rPr lang="ru-RU" sz="2200" b="0" dirty="0">
                <a:latin typeface="Calibri"/>
                <a:ea typeface="Calibri"/>
                <a:cs typeface="Calibri"/>
              </a:rPr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255622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2" y="338664"/>
            <a:ext cx="6781589" cy="937219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/>
                <a:cs typeface="Calibri"/>
                <a:sym typeface="Wingdings"/>
              </a:rPr>
              <a:t>С Битрикс24 продавать больше - легко</a:t>
            </a:r>
            <a:r>
              <a:rPr lang="en-US" sz="2800" dirty="0" smtClean="0">
                <a:latin typeface="Calibri"/>
                <a:cs typeface="Calibri"/>
                <a:sym typeface="Wingdings"/>
              </a:rPr>
              <a:t>!</a:t>
            </a:r>
            <a:r>
              <a:rPr lang="ru-RU" sz="2800" dirty="0" smtClean="0">
                <a:latin typeface="Calibri"/>
                <a:cs typeface="Calibri"/>
                <a:sym typeface="Wingdings"/>
              </a:rPr>
              <a:t> </a:t>
            </a:r>
          </a:p>
          <a:p>
            <a:pPr algn="l"/>
            <a:r>
              <a:rPr lang="ru-RU" sz="2200" b="0" dirty="0">
                <a:latin typeface="Calibri"/>
                <a:ea typeface="Calibri"/>
                <a:cs typeface="Calibri"/>
              </a:rPr>
              <a:t>Вы не упустите ни одного потенциального клиента </a:t>
            </a:r>
          </a:p>
          <a:p>
            <a:pPr algn="l"/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4721487" y="1583270"/>
            <a:ext cx="4422515" cy="2393270"/>
            <a:chOff x="135757" y="1349207"/>
            <a:chExt cx="4422515" cy="2393270"/>
          </a:xfrm>
        </p:grpSpPr>
        <p:pic>
          <p:nvPicPr>
            <p:cNvPr id="18" name="Изображение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757" y="1349207"/>
              <a:ext cx="4422515" cy="2393270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935502" y="1709274"/>
              <a:ext cx="2857920" cy="1659401"/>
              <a:chOff x="298265" y="1069387"/>
              <a:chExt cx="3442965" cy="2181348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298265" y="1069387"/>
                <a:ext cx="3442965" cy="2181348"/>
                <a:chOff x="279022" y="327106"/>
                <a:chExt cx="4890165" cy="3098246"/>
              </a:xfrm>
            </p:grpSpPr>
            <p:grpSp>
              <p:nvGrpSpPr>
                <p:cNvPr id="22" name="Группа 21"/>
                <p:cNvGrpSpPr/>
                <p:nvPr/>
              </p:nvGrpSpPr>
              <p:grpSpPr>
                <a:xfrm>
                  <a:off x="279022" y="327106"/>
                  <a:ext cx="4877484" cy="2915091"/>
                  <a:chOff x="0" y="0"/>
                  <a:chExt cx="8606024" cy="5143500"/>
                </a:xfrm>
              </p:grpSpPr>
              <p:pic>
                <p:nvPicPr>
                  <p:cNvPr id="24" name="Изображение 20" descr="Снимок экрана 2013-12-01 в 21.18.13.png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8606024" cy="51435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Изображение 21" descr="Снимок экрана 2013-12-01 в 21.18.29.png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18219" y="487869"/>
                    <a:ext cx="6917437" cy="3972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3" name="Изображение 19" descr="Снимок экрана 2013-12-01 в 21.22.20.pn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892" r="965" b="92291"/>
                <a:stretch/>
              </p:blipFill>
              <p:spPr>
                <a:xfrm>
                  <a:off x="284869" y="3198139"/>
                  <a:ext cx="4884318" cy="227213"/>
                </a:xfrm>
                <a:prstGeom prst="rect">
                  <a:avLst/>
                </a:prstGeom>
              </p:spPr>
            </p:pic>
          </p:grpSp>
          <p:sp>
            <p:nvSpPr>
              <p:cNvPr id="21" name="Прямоугольник 20"/>
              <p:cNvSpPr/>
              <p:nvPr/>
            </p:nvSpPr>
            <p:spPr>
              <a:xfrm>
                <a:off x="3285848" y="3008824"/>
                <a:ext cx="375237" cy="20745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libri"/>
                </a:endParaRPr>
              </a:p>
            </p:txBody>
          </p:sp>
        </p:grpSp>
      </p:grpSp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19348" y="1929497"/>
            <a:ext cx="2849277" cy="164777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56456" y="1984113"/>
            <a:ext cx="2808312" cy="280831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96335" y="6073914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1" dirty="0" smtClean="0">
                <a:latin typeface="Calibri"/>
                <a:cs typeface="Calibri"/>
              </a:rPr>
              <a:t>Повышайте продажи, снижайте издержки, оценивайте </a:t>
            </a:r>
            <a:r>
              <a:rPr lang="ru-RU" sz="2000" b="0" i="1" dirty="0">
                <a:latin typeface="Calibri"/>
                <a:cs typeface="Calibri"/>
              </a:rPr>
              <a:t>эффективность менеджеров, прогнозируйте доход, анализируйте </a:t>
            </a:r>
            <a:r>
              <a:rPr lang="ru-RU" sz="2000" b="0" i="1" dirty="0" smtClean="0">
                <a:latin typeface="Calibri"/>
                <a:cs typeface="Calibri"/>
              </a:rPr>
              <a:t>клиентов!</a:t>
            </a:r>
            <a:r>
              <a:rPr lang="en-US" sz="2000" b="0" i="1" dirty="0" smtClean="0">
                <a:latin typeface="Calibri"/>
                <a:cs typeface="Calibri"/>
              </a:rPr>
              <a:t> </a:t>
            </a:r>
            <a:endParaRPr lang="ru-RU" sz="2000" b="0" i="1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1275880"/>
            <a:ext cx="4876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Управление </a:t>
            </a:r>
            <a:r>
              <a:rPr lang="ru-RU" sz="2000" b="0" dirty="0" err="1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лидами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, контактами, компаниями 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Ведение сделок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Планирование дел</a:t>
            </a:r>
            <a:r>
              <a:rPr lang="ru-RU" sz="20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встречи, звонки, письма, задачи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Выставление счетов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прямо из 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</a:t>
            </a:r>
            <a:endParaRPr lang="ru-RU" sz="2000" b="0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Интеграция с «1С» и сайтом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Воронка продаж, аналитические </a:t>
            </a:r>
            <a:r>
              <a:rPr lang="ru-RU" sz="20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отчеты для всех документов в 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 </a:t>
            </a:r>
            <a:r>
              <a:rPr lang="ru-RU" sz="2400" baseline="30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Новое!</a:t>
            </a:r>
            <a:endParaRPr lang="ru-RU" sz="2400" b="0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Интеграция с телефонией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«Умные реквизиты» </a:t>
            </a:r>
            <a:r>
              <a:rPr lang="ru-RU" sz="2000" b="0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автозаполнение</a:t>
            </a:r>
            <a:r>
              <a:rPr lang="ru-RU" sz="20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по 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ИНН</a:t>
            </a:r>
            <a:r>
              <a:rPr lang="ru-RU" sz="18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400" baseline="30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Новое!</a:t>
            </a:r>
            <a:endParaRPr lang="ru-RU" sz="2400" b="0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Мобильная 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400" baseline="30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Новое!</a:t>
            </a:r>
          </a:p>
        </p:txBody>
      </p:sp>
    </p:spTree>
    <p:extLst>
      <p:ext uri="{BB962C8B-B14F-4D97-AF65-F5344CB8AC3E}">
        <p14:creationId xmlns="" xmlns:p14="http://schemas.microsoft.com/office/powerpoint/2010/main" val="1366514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2010" y="44624"/>
            <a:ext cx="6758528" cy="11176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Мобильная </a:t>
            </a:r>
            <a:r>
              <a:rPr lang="en-US" sz="2800" b="1" dirty="0" smtClean="0">
                <a:latin typeface="Calibri"/>
                <a:cs typeface="Calibri"/>
              </a:rPr>
              <a:t>CRM</a:t>
            </a:r>
            <a:r>
              <a:rPr lang="ru-RU" sz="2800" b="1" dirty="0" smtClean="0">
                <a:latin typeface="Calibri"/>
                <a:cs typeface="Calibri"/>
              </a:rPr>
              <a:t> </a:t>
            </a:r>
            <a:r>
              <a:rPr lang="ru-RU" sz="2800" baseline="30000" dirty="0">
                <a:solidFill>
                  <a:srgbClr val="FF0000"/>
                </a:solidFill>
                <a:latin typeface="Calibri Light"/>
                <a:cs typeface="Calibri Light"/>
              </a:rPr>
              <a:t>Новое!</a:t>
            </a:r>
            <a:endParaRPr lang="ru-RU" sz="2800" b="1" dirty="0" smtClean="0">
              <a:latin typeface="Calibri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3370" y="1169280"/>
            <a:ext cx="4357713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0" dirty="0">
              <a:latin typeface="Calibri" panose="020F0502020204030204" pitchFamily="34" charset="0"/>
            </a:endParaRPr>
          </a:p>
          <a:p>
            <a:r>
              <a:rPr lang="ru-RU" sz="2400" b="0" dirty="0" smtClean="0">
                <a:latin typeface="Calibri" panose="020F0502020204030204" pitchFamily="34" charset="0"/>
              </a:rPr>
              <a:t>Битрикс24</a:t>
            </a:r>
            <a:r>
              <a:rPr lang="ru-RU" sz="2400" b="0" dirty="0">
                <a:latin typeface="Calibri" panose="020F0502020204030204" pitchFamily="34" charset="0"/>
              </a:rPr>
              <a:t>.</a:t>
            </a:r>
            <a:r>
              <a:rPr lang="ru-RU" sz="2400" b="0" dirty="0" smtClean="0">
                <a:latin typeface="Calibri" panose="020F0502020204030204" pitchFamily="34" charset="0"/>
              </a:rPr>
              <a:t>Софтфон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0" dirty="0" smtClean="0">
              <a:latin typeface="Calibri" panose="020F050202020403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Courier New"/>
              <a:buChar char="o"/>
            </a:pPr>
            <a:r>
              <a:rPr lang="ru-RU" sz="1500" b="0" dirty="0">
                <a:latin typeface="Calibri" charset="0"/>
              </a:rPr>
              <a:t>Не привязан к месту, офису </a:t>
            </a:r>
          </a:p>
          <a:p>
            <a:pPr marL="742950" lvl="1" indent="-285750">
              <a:spcBef>
                <a:spcPts val="600"/>
              </a:spcBef>
              <a:buFont typeface="Courier New"/>
              <a:buChar char="o"/>
            </a:pPr>
            <a:r>
              <a:rPr lang="ru-RU" sz="1500" b="0" dirty="0">
                <a:latin typeface="Calibri" charset="0"/>
              </a:rPr>
              <a:t>Экономит на покупке </a:t>
            </a:r>
            <a:r>
              <a:rPr lang="en-US" sz="1500" b="0" dirty="0">
                <a:latin typeface="Calibri" charset="0"/>
              </a:rPr>
              <a:t>SIP-</a:t>
            </a:r>
            <a:r>
              <a:rPr lang="ru-RU" sz="1500" b="0" dirty="0">
                <a:latin typeface="Calibri" charset="0"/>
              </a:rPr>
              <a:t>телефонных аппаратов</a:t>
            </a:r>
            <a:r>
              <a:rPr lang="en-US" sz="1500" b="0" dirty="0">
                <a:latin typeface="Calibri" charset="0"/>
              </a:rPr>
              <a:t> </a:t>
            </a:r>
            <a:r>
              <a:rPr lang="ru-RU" sz="1500" b="0" dirty="0">
                <a:latin typeface="Calibri" charset="0"/>
              </a:rPr>
              <a:t>, программных </a:t>
            </a:r>
            <a:r>
              <a:rPr lang="en-US" sz="1500" b="0" dirty="0">
                <a:latin typeface="Calibri" charset="0"/>
              </a:rPr>
              <a:t>SIP-</a:t>
            </a:r>
            <a:r>
              <a:rPr lang="ru-RU" sz="1500" b="0" dirty="0">
                <a:latin typeface="Calibri" charset="0"/>
              </a:rPr>
              <a:t>аппаратов </a:t>
            </a:r>
          </a:p>
          <a:p>
            <a:pPr marL="742950" lvl="1" indent="-285750">
              <a:spcBef>
                <a:spcPts val="600"/>
              </a:spcBef>
              <a:buFont typeface="Courier New"/>
              <a:buChar char="o"/>
            </a:pPr>
            <a:r>
              <a:rPr lang="ru-RU" sz="1500" b="0" dirty="0">
                <a:latin typeface="Calibri" charset="0"/>
              </a:rPr>
              <a:t>Позволяет отключить перенаправление на мобильные телефоны и сэкономить на этом </a:t>
            </a:r>
            <a:endParaRPr lang="en-US" sz="1500" b="0" dirty="0">
              <a:latin typeface="Calibri" charset="0"/>
            </a:endParaRPr>
          </a:p>
          <a:p>
            <a:pPr marL="742950" lvl="1" indent="-285750">
              <a:spcBef>
                <a:spcPts val="600"/>
              </a:spcBef>
              <a:buFont typeface="Courier New"/>
              <a:buChar char="o"/>
            </a:pPr>
            <a:r>
              <a:rPr lang="ru-RU" sz="1500" b="0" dirty="0">
                <a:latin typeface="Calibri" charset="0"/>
              </a:rPr>
              <a:t>Поддерживает переадресацию и удержание звонков </a:t>
            </a:r>
          </a:p>
          <a:p>
            <a:pPr marL="742950" lvl="1" indent="-285750">
              <a:spcBef>
                <a:spcPts val="600"/>
              </a:spcBef>
              <a:buFont typeface="Courier New"/>
              <a:buChar char="o"/>
            </a:pPr>
            <a:r>
              <a:rPr lang="ru-RU" sz="1500" b="0" dirty="0">
                <a:latin typeface="Calibri" charset="0"/>
              </a:rPr>
              <a:t>Поддерживает звонки на стационарные телефонные аппараты </a:t>
            </a:r>
          </a:p>
          <a:p>
            <a:pPr marL="742950" lvl="1" indent="-285750">
              <a:spcBef>
                <a:spcPts val="600"/>
              </a:spcBef>
              <a:buFont typeface="Courier New"/>
              <a:buChar char="o"/>
            </a:pPr>
            <a:r>
              <a:rPr lang="ru-RU" sz="1500" b="0" dirty="0">
                <a:latin typeface="Calibri" charset="0"/>
              </a:rPr>
              <a:t>Работает на планшетах и смартфонах    </a:t>
            </a:r>
          </a:p>
          <a:p>
            <a:pPr marL="742950" lvl="1" indent="-285750">
              <a:spcBef>
                <a:spcPts val="600"/>
              </a:spcBef>
              <a:buFont typeface="Courier New"/>
              <a:buChar char="o"/>
            </a:pPr>
            <a:r>
              <a:rPr lang="ru-RU" sz="1500" b="0" dirty="0">
                <a:latin typeface="Calibri" charset="0"/>
              </a:rPr>
              <a:t>Интегрирован с Битрикс24.</a:t>
            </a:r>
            <a:r>
              <a:rPr lang="en-US" sz="1500" b="0" dirty="0">
                <a:latin typeface="Calibri" charset="0"/>
              </a:rPr>
              <a:t>CRM</a:t>
            </a:r>
            <a:endParaRPr lang="ru-RU" sz="1500" b="0" dirty="0">
              <a:latin typeface="Calibri" charset="0"/>
            </a:endParaRPr>
          </a:p>
          <a:p>
            <a:pPr marL="800100" lvl="1" indent="-342900">
              <a:buFont typeface="Courier New"/>
              <a:buChar char="o"/>
            </a:pPr>
            <a:endParaRPr lang="ru-RU" sz="2000" b="0" dirty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432011" y="1444260"/>
            <a:ext cx="1786431" cy="3581400"/>
            <a:chOff x="3379364" y="1870364"/>
            <a:chExt cx="2487873" cy="4987636"/>
          </a:xfrm>
        </p:grpSpPr>
        <p:pic>
          <p:nvPicPr>
            <p:cNvPr id="29" name="Изображение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79364" y="1870364"/>
              <a:ext cx="2487873" cy="4987636"/>
            </a:xfrm>
            <a:prstGeom prst="rect">
              <a:avLst/>
            </a:prstGeom>
          </p:spPr>
        </p:pic>
        <p:pic>
          <p:nvPicPr>
            <p:cNvPr id="30" name="Изображение 16"/>
            <p:cNvPicPr>
              <a:picLocks noChangeAspect="1"/>
            </p:cNvPicPr>
            <p:nvPr/>
          </p:nvPicPr>
          <p:blipFill rotWithShape="1">
            <a:blip r:embed="rId4" cstate="print"/>
            <a:srcRect l="833"/>
            <a:stretch/>
          </p:blipFill>
          <p:spPr>
            <a:xfrm>
              <a:off x="3668166" y="2645015"/>
              <a:ext cx="1896810" cy="3395087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2438399" y="2000502"/>
            <a:ext cx="1787871" cy="3584288"/>
            <a:chOff x="6261340" y="1870364"/>
            <a:chExt cx="2487873" cy="4987636"/>
          </a:xfrm>
        </p:grpSpPr>
        <p:pic>
          <p:nvPicPr>
            <p:cNvPr id="32" name="Изображение 1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1340" y="1870364"/>
              <a:ext cx="2487873" cy="4987636"/>
            </a:xfrm>
            <a:prstGeom prst="rect">
              <a:avLst/>
            </a:prstGeom>
          </p:spPr>
        </p:pic>
        <p:pic>
          <p:nvPicPr>
            <p:cNvPr id="33" name="Изображение 25"/>
            <p:cNvPicPr>
              <a:picLocks noChangeAspect="1"/>
            </p:cNvPicPr>
            <p:nvPr/>
          </p:nvPicPr>
          <p:blipFill rotWithShape="1">
            <a:blip r:embed="rId5" cstate="print"/>
            <a:srcRect l="148" t="209" b="-1"/>
            <a:stretch/>
          </p:blipFill>
          <p:spPr>
            <a:xfrm>
              <a:off x="6549990" y="2676418"/>
              <a:ext cx="1913992" cy="3405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927555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1121500Depositphotos_1960167_x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99" t="6869" r="15000" b="8286"/>
          <a:stretch/>
        </p:blipFill>
        <p:spPr>
          <a:xfrm>
            <a:off x="0" y="0"/>
            <a:ext cx="9144000" cy="686646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878659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Звонки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524007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Как обычно происходит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4593" y="1422406"/>
            <a:ext cx="604081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0" dirty="0" smtClean="0">
                <a:latin typeface="Calibri"/>
                <a:ea typeface="Calibri"/>
                <a:cs typeface="Calibri"/>
              </a:rPr>
              <a:t>Клиенты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не дозваниваются, потому что менеджер на другой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встрече…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0" dirty="0" smtClean="0">
                <a:latin typeface="Calibri"/>
                <a:ea typeface="Calibri"/>
                <a:cs typeface="Calibri"/>
              </a:rPr>
              <a:t>Клиенты долго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ждут, пока их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переключат…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0" dirty="0">
                <a:latin typeface="Calibri"/>
                <a:ea typeface="Calibri"/>
                <a:cs typeface="Calibri"/>
              </a:rPr>
              <a:t>М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енеджеры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не заносят информацию в </a:t>
            </a:r>
            <a:r>
              <a:rPr lang="en-US" sz="2200" b="0" dirty="0" smtClean="0">
                <a:latin typeface="Calibri"/>
                <a:ea typeface="Calibri"/>
                <a:cs typeface="Calibri"/>
              </a:rPr>
              <a:t>CRM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после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звонка,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как итог – все данные о клиенте и договоренности с ним теряются…</a:t>
            </a:r>
            <a:endParaRPr lang="en-US" sz="2200" b="0" dirty="0" smtClean="0"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0" y="3880714"/>
            <a:ext cx="4470400" cy="29772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6342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1193801" y="2548466"/>
            <a:ext cx="1811861" cy="33855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Клиент звонит вам</a:t>
            </a:r>
            <a:endParaRPr lang="ru-RU" sz="1600" b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107269" y="2802471"/>
            <a:ext cx="1710725" cy="24622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00" b="0" dirty="0">
                <a:solidFill>
                  <a:srgbClr val="4F81BD">
                    <a:lumMod val="75000"/>
                  </a:srgbClr>
                </a:solidFill>
                <a:latin typeface="Calibri"/>
                <a:ea typeface="Calibri"/>
                <a:cs typeface="Calibri"/>
              </a:rPr>
              <a:t>Виртуальная АТС Битрикс24</a:t>
            </a:r>
            <a:endParaRPr lang="en-US" sz="1000" b="0" dirty="0">
              <a:solidFill>
                <a:srgbClr val="4F81BD">
                  <a:lumMod val="75000"/>
                </a:srgb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2033103"/>
            <a:ext cx="3810000" cy="738664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Ваш клиент попадает сразу на своего менеджера, не дожидаясь пока его переключат.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105400" y="4539232"/>
            <a:ext cx="3810000" cy="53340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Даже пропущенный звонок фиксируется в </a:t>
            </a:r>
            <a:r>
              <a:rPr lang="en-US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 </a:t>
            </a: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 становится </a:t>
            </a:r>
            <a:r>
              <a:rPr lang="ru-RU" sz="1400" b="0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лидом</a:t>
            </a: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. 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105400" y="3760302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Вы не переспрашиваете клиента, что он заказывал – вся информация уже есть. 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222393" y="2944658"/>
            <a:ext cx="17699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228602" y="2133604"/>
            <a:ext cx="871439" cy="1340889"/>
            <a:chOff x="556092" y="2927089"/>
            <a:chExt cx="1381395" cy="2125559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flipV="1">
              <a:off x="768096" y="3526033"/>
              <a:ext cx="473697" cy="425615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766220" y="3951648"/>
              <a:ext cx="185696" cy="142541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1241793" y="3526033"/>
              <a:ext cx="0" cy="1101000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768096" y="4627033"/>
              <a:ext cx="473697" cy="425615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56092" y="5052648"/>
              <a:ext cx="222709" cy="0"/>
            </a:xfrm>
            <a:prstGeom prst="line">
              <a:avLst/>
            </a:prstGeom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Группа 40"/>
            <p:cNvGrpSpPr/>
            <p:nvPr/>
          </p:nvGrpSpPr>
          <p:grpSpPr>
            <a:xfrm flipH="1">
              <a:off x="1241792" y="3526033"/>
              <a:ext cx="695695" cy="1526615"/>
              <a:chOff x="1567642" y="3361020"/>
              <a:chExt cx="695695" cy="1526615"/>
            </a:xfrm>
          </p:grpSpPr>
          <p:cxnSp>
            <p:nvCxnSpPr>
              <p:cNvPr id="43" name="Прямая соединительная линия 42"/>
              <p:cNvCxnSpPr/>
              <p:nvPr/>
            </p:nvCxnSpPr>
            <p:spPr>
              <a:xfrm flipV="1">
                <a:off x="1789640" y="3361020"/>
                <a:ext cx="473697" cy="425615"/>
              </a:xfrm>
              <a:prstGeom prst="line">
                <a:avLst/>
              </a:prstGeom>
              <a:ln w="222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>
              <a:xfrm>
                <a:off x="1787764" y="3786635"/>
                <a:ext cx="185696" cy="142541"/>
              </a:xfrm>
              <a:prstGeom prst="line">
                <a:avLst/>
              </a:prstGeom>
              <a:ln w="222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>
              <a:xfrm flipV="1">
                <a:off x="1789640" y="4462020"/>
                <a:ext cx="473697" cy="425615"/>
              </a:xfrm>
              <a:prstGeom prst="line">
                <a:avLst/>
              </a:prstGeom>
              <a:ln w="222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1567642" y="4887635"/>
                <a:ext cx="222709" cy="0"/>
              </a:xfrm>
              <a:prstGeom prst="line">
                <a:avLst/>
              </a:prstGeom>
              <a:ln w="222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Овал 41"/>
            <p:cNvSpPr/>
            <p:nvPr/>
          </p:nvSpPr>
          <p:spPr>
            <a:xfrm>
              <a:off x="945564" y="2927089"/>
              <a:ext cx="600177" cy="600177"/>
            </a:xfrm>
            <a:prstGeom prst="ellipse">
              <a:avLst/>
            </a:prstGeom>
            <a:noFill/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825" b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105400" y="1333611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 smtClean="0">
                <a:latin typeface="Calibri"/>
                <a:ea typeface="Calibri"/>
                <a:cs typeface="Calibri"/>
              </a:rPr>
              <a:t>Клиент слышит </a:t>
            </a:r>
            <a:r>
              <a:rPr lang="ru-RU" sz="1400" b="0" dirty="0">
                <a:latin typeface="Calibri"/>
                <a:ea typeface="Calibri"/>
                <a:cs typeface="Calibri"/>
              </a:rPr>
              <a:t>ваше собственное голосовое приветствие, узнает вашу мелодию.</a:t>
            </a:r>
            <a:endParaRPr lang="ru-RU" sz="1400" b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05400" y="2998302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Если менеджера нет на месте, звонок перенаправляется на его мобильный телефон.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05400" y="5326633"/>
            <a:ext cx="3810000" cy="5232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Когда звонит новый клиент, менеджер сразу добавляет его в </a:t>
            </a:r>
            <a:r>
              <a:rPr lang="ru-RU" sz="14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CRM.</a:t>
            </a:r>
            <a:endParaRPr lang="ru-RU" sz="1400" b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58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Изображение 6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2" y="4516967"/>
            <a:ext cx="4117721" cy="23749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105400" y="6086280"/>
            <a:ext cx="3810000" cy="738664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После окончания разговора с оператором клиенту будет предложено оценить качество обслуживания.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808163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555321" y="0"/>
            <a:ext cx="4588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Текст 9"/>
          <p:cNvSpPr>
            <a:spLocks noGrp="1"/>
          </p:cNvSpPr>
          <p:nvPr>
            <p:ph type="body" idx="2"/>
          </p:nvPr>
        </p:nvSpPr>
        <p:spPr>
          <a:xfrm>
            <a:off x="5334000" y="1828800"/>
            <a:ext cx="3200400" cy="2903036"/>
          </a:xfrm>
        </p:spPr>
        <p:txBody>
          <a:bodyPr>
            <a:noAutofit/>
          </a:bodyPr>
          <a:lstStyle/>
          <a:p>
            <a:pPr marL="285750" indent="-285750"/>
            <a:r>
              <a:rPr lang="ru-RU" sz="1800" dirty="0" smtClean="0"/>
              <a:t>Арендовать городской номер или 8 800</a:t>
            </a:r>
          </a:p>
          <a:p>
            <a:pPr marL="285750" indent="-285750"/>
            <a:r>
              <a:rPr lang="ru-RU" sz="1800" dirty="0" smtClean="0"/>
              <a:t>Настроить автоматическое распределение звонков по сотрудникам </a:t>
            </a:r>
            <a:endParaRPr lang="en-US" sz="1800" dirty="0" smtClean="0"/>
          </a:p>
          <a:p>
            <a:pPr marL="285750" indent="-285750"/>
            <a:r>
              <a:rPr lang="ru-RU" sz="1800" dirty="0" smtClean="0"/>
              <a:t>Пополнить баланс </a:t>
            </a:r>
            <a:r>
              <a:rPr lang="ru-RU" sz="1800" dirty="0" smtClean="0">
                <a:sym typeface="Wingdings"/>
              </a:rPr>
              <a:t></a:t>
            </a:r>
            <a:endParaRPr lang="ru-RU" sz="1800" dirty="0"/>
          </a:p>
          <a:p>
            <a:pPr marL="285750" indent="-285750"/>
            <a:r>
              <a:rPr lang="ru-RU" sz="1800" dirty="0" smtClean="0"/>
              <a:t>Или подключить свою АТС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02581" y="985431"/>
            <a:ext cx="4349410" cy="679775"/>
          </a:xfrm>
        </p:spPr>
        <p:txBody>
          <a:bodyPr/>
          <a:lstStyle/>
          <a:p>
            <a:pPr algn="l"/>
            <a:r>
              <a:rPr lang="ru-RU" sz="3100" b="1" dirty="0" smtClean="0"/>
              <a:t>Как подключить</a:t>
            </a:r>
            <a:endParaRPr lang="ru-RU" sz="31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Изображение 14" descr="Depositphotos_2659303_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05" t="-2" r="45423" b="536"/>
          <a:stretch/>
        </p:blipFill>
        <p:spPr>
          <a:xfrm>
            <a:off x="2" y="0"/>
            <a:ext cx="499533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8507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Depositphotos_15646789_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t="10920" b="4729"/>
          <a:stretch/>
        </p:blipFill>
        <p:spPr>
          <a:xfrm>
            <a:off x="2" y="0"/>
            <a:ext cx="914400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464" y="2209803"/>
            <a:ext cx="5262264" cy="2276999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5464" y="2878659"/>
            <a:ext cx="4944202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Если сотрудника нет на рабочем месте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694451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Виртуальная АТС 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1" y="1444112"/>
            <a:ext cx="486348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Быстрое подключение + встроенная интеграция с </a:t>
            </a:r>
            <a:r>
              <a:rPr lang="en-US" sz="1600" b="0" dirty="0">
                <a:latin typeface="Calibri"/>
                <a:ea typeface="Calibri"/>
                <a:cs typeface="Calibri"/>
              </a:rPr>
              <a:t>CRM</a:t>
            </a:r>
            <a:endParaRPr lang="ru-RU" sz="1600" b="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Каждый компьютер становится телефонным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аппаратом. В дополнение к гарнитуре можно использовать телефонный 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аппарат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Все интегрировано с бизнес-процессами компании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Для исходящих и входящих звонков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Телефонный аппарат можно подключить, даже не покупая номер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Поддерживаются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все популярные модели SIP-телефонов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Бесконечная очередь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Битрикс24.Софтфон (</a:t>
            </a:r>
            <a:r>
              <a:rPr lang="ru-RU" sz="1600" b="0" dirty="0" err="1">
                <a:latin typeface="Calibri"/>
                <a:ea typeface="Calibri"/>
                <a:cs typeface="Calibri"/>
              </a:rPr>
              <a:t>VoIP</a:t>
            </a:r>
            <a:r>
              <a:rPr lang="ru-RU" sz="1600" b="0" dirty="0">
                <a:latin typeface="Calibri"/>
                <a:ea typeface="Calibri"/>
                <a:cs typeface="Calibri"/>
              </a:rPr>
              <a:t>) </a:t>
            </a:r>
            <a:r>
              <a:rPr lang="ru-RU" sz="2000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Новое!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: мобильное приложение «Битрикс24» теперь заменяет телефонный аппарат, работает на </a:t>
            </a:r>
            <a:r>
              <a:rPr lang="ru-RU" sz="1600" b="0" dirty="0" err="1">
                <a:latin typeface="Calibri"/>
                <a:ea typeface="Calibri"/>
                <a:cs typeface="Calibri"/>
              </a:rPr>
              <a:t>iOS</a:t>
            </a:r>
            <a:r>
              <a:rPr lang="ru-RU" sz="1600" b="0" dirty="0">
                <a:latin typeface="Calibri"/>
                <a:ea typeface="Calibri"/>
                <a:cs typeface="Calibri"/>
              </a:rPr>
              <a:t> и </a:t>
            </a:r>
            <a:r>
              <a:rPr lang="ru-RU" sz="1600" b="0" dirty="0" err="1">
                <a:latin typeface="Calibri"/>
                <a:ea typeface="Calibri"/>
                <a:cs typeface="Calibri"/>
              </a:rPr>
              <a:t>Android</a:t>
            </a:r>
            <a:r>
              <a:rPr lang="ru-RU" sz="1600" b="0" dirty="0">
                <a:latin typeface="Calibri"/>
                <a:ea typeface="Calibri"/>
                <a:cs typeface="Calibri"/>
              </a:rPr>
              <a:t>, совершенно 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бесплатно</a:t>
            </a:r>
            <a:endParaRPr lang="ru-RU" sz="16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5883" y="1456813"/>
            <a:ext cx="3685690" cy="3259051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6941849" y="3759950"/>
            <a:ext cx="1477494" cy="2962049"/>
            <a:chOff x="8588692" y="583549"/>
            <a:chExt cx="2902106" cy="5818081"/>
          </a:xfrm>
        </p:grpSpPr>
        <p:pic>
          <p:nvPicPr>
            <p:cNvPr id="17" name="Изображение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8692" y="583549"/>
              <a:ext cx="2902106" cy="5818081"/>
            </a:xfrm>
            <a:prstGeom prst="rect">
              <a:avLst/>
            </a:prstGeom>
          </p:spPr>
        </p:pic>
        <p:pic>
          <p:nvPicPr>
            <p:cNvPr id="18" name="Изображение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31909" y="1523503"/>
              <a:ext cx="2215672" cy="3932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6193197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07" t="9317" r="10392" b="55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47" y="1952836"/>
            <a:ext cx="4569053" cy="2952328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656" y="2193936"/>
            <a:ext cx="40330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Calibri" charset="0"/>
              </a:rPr>
              <a:t>Битрикс24: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Calibri" charset="0"/>
              </a:rPr>
              <a:t>CRM + </a:t>
            </a:r>
            <a:r>
              <a:rPr lang="ru-RU" sz="2400" dirty="0" smtClean="0">
                <a:latin typeface="Calibri" charset="0"/>
              </a:rPr>
              <a:t>Мобильная </a:t>
            </a:r>
            <a:r>
              <a:rPr lang="en-US" sz="2400" dirty="0" smtClean="0">
                <a:latin typeface="Calibri" charset="0"/>
              </a:rPr>
              <a:t>CRM + </a:t>
            </a:r>
            <a:r>
              <a:rPr lang="ru-RU" sz="2400" dirty="0" smtClean="0">
                <a:latin typeface="Calibri" charset="0"/>
              </a:rPr>
              <a:t>Виртуальная АТС + </a:t>
            </a:r>
            <a:r>
              <a:rPr lang="ru-RU" sz="2400" dirty="0" err="1" smtClean="0">
                <a:latin typeface="Calibri" charset="0"/>
              </a:rPr>
              <a:t>Софтфон</a:t>
            </a:r>
            <a:endParaRPr lang="ru-RU" sz="2400" dirty="0" smtClean="0">
              <a:latin typeface="Calibri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 smtClean="0">
                <a:latin typeface="Calibri" charset="0"/>
              </a:rPr>
              <a:t>делает процесс внедрения </a:t>
            </a:r>
            <a:r>
              <a:rPr lang="en-US" sz="2400" dirty="0" smtClean="0">
                <a:latin typeface="Calibri" charset="0"/>
              </a:rPr>
              <a:t>CRM </a:t>
            </a:r>
            <a:r>
              <a:rPr lang="ru-RU" sz="2400" dirty="0" smtClean="0">
                <a:latin typeface="Calibri" charset="0"/>
              </a:rPr>
              <a:t>быстрым и незаметным</a:t>
            </a:r>
            <a:endParaRPr lang="ru-RU" sz="2400" dirty="0">
              <a:latin typeface="Calibri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57806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777" y="1295402"/>
            <a:ext cx="65428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ea typeface="Calibri"/>
                <a:cs typeface="Calibri"/>
              </a:rPr>
              <a:t>Прозрачная структура компании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ea typeface="Calibri"/>
                <a:cs typeface="Calibri"/>
              </a:rPr>
              <a:t>От иерархии зависят права доступа сотрудников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2200" b="0" dirty="0">
                <a:latin typeface="Calibri"/>
                <a:ea typeface="Calibri"/>
                <a:cs typeface="Calibri"/>
              </a:rPr>
              <a:t>Быстрый поиск сотрудника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2200" b="0" dirty="0" smtClean="0">
                <a:latin typeface="Calibri"/>
                <a:ea typeface="Calibri"/>
                <a:cs typeface="Calibri"/>
              </a:rPr>
              <a:t>Вы видите, какие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задачи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выполняет конкретный сотрудник,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с какими клиентами работает, </a:t>
            </a:r>
            <a:r>
              <a:rPr lang="ru-RU" sz="2200" b="0" dirty="0" smtClean="0">
                <a:latin typeface="Calibri"/>
                <a:ea typeface="Calibri"/>
                <a:cs typeface="Calibri"/>
              </a:rPr>
              <a:t>насколько </a:t>
            </a:r>
            <a:r>
              <a:rPr lang="ru-RU" sz="2200" b="0" dirty="0">
                <a:latin typeface="Calibri"/>
                <a:ea typeface="Calibri"/>
                <a:cs typeface="Calibri"/>
              </a:rPr>
              <a:t>эффективно работает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2" cstate="print"/>
          <a:srcRect b="7475"/>
          <a:stretch/>
        </p:blipFill>
        <p:spPr>
          <a:xfrm>
            <a:off x="3276602" y="3903134"/>
            <a:ext cx="5563351" cy="2968817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 rotWithShape="1">
          <a:blip r:embed="rId3" cstate="print"/>
          <a:srcRect t="-1175" r="679" b="46722"/>
          <a:stretch/>
        </p:blipFill>
        <p:spPr>
          <a:xfrm>
            <a:off x="3412067" y="4893737"/>
            <a:ext cx="3970867" cy="1964267"/>
          </a:xfrm>
          <a:prstGeom prst="rect">
            <a:avLst/>
          </a:prstGeom>
          <a:ln>
            <a:noFill/>
          </a:ln>
        </p:spPr>
      </p:pic>
      <p:grpSp>
        <p:nvGrpSpPr>
          <p:cNvPr id="19" name="Группа 18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503747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Depositphotos_30908049_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5" t="3837" r="21875" b="11812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878659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Почта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0742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Как обычно происходит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2" y="1388535"/>
            <a:ext cx="626062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У каждого сотрудника свой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почтовый ящик, а может и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несколько… А также – зоопарк адресов…</a:t>
            </a:r>
          </a:p>
          <a:p>
            <a:pPr>
              <a:spcBef>
                <a:spcPts val="600"/>
              </a:spcBef>
            </a:pPr>
            <a:endParaRPr lang="ru-RU" sz="1600" b="0" dirty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Вся переписка уходит вместе с уволенным сотрудником.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19461">
            <a:off x="2948985" y="4457880"/>
            <a:ext cx="1518889" cy="1139167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4" cstate="print"/>
          <a:srcRect l="2428" t="31762" r="1927" b="33018"/>
          <a:stretch/>
        </p:blipFill>
        <p:spPr>
          <a:xfrm rot="637228">
            <a:off x="5355652" y="3486810"/>
            <a:ext cx="1488937" cy="373346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3581402"/>
            <a:ext cx="1295400" cy="47873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8330">
            <a:off x="6901554" y="3861570"/>
            <a:ext cx="1039324" cy="101747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33703">
            <a:off x="6300910" y="5234110"/>
            <a:ext cx="736476" cy="736476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975248">
            <a:off x="4582880" y="5481323"/>
            <a:ext cx="882165" cy="1043982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00600" y="4038601"/>
            <a:ext cx="1332412" cy="1295400"/>
          </a:xfrm>
          <a:prstGeom prst="rect">
            <a:avLst/>
          </a:prstGeom>
        </p:spPr>
      </p:pic>
      <p:sp>
        <p:nvSpPr>
          <p:cNvPr id="24" name="Облако 23"/>
          <p:cNvSpPr/>
          <p:nvPr/>
        </p:nvSpPr>
        <p:spPr bwMode="auto">
          <a:xfrm>
            <a:off x="2057401" y="2937934"/>
            <a:ext cx="6629401" cy="3886200"/>
          </a:xfrm>
          <a:prstGeom prst="cloud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69083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1045" y="1295404"/>
            <a:ext cx="436409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dirty="0">
                <a:latin typeface="Calibri"/>
                <a:ea typeface="Calibri"/>
                <a:cs typeface="Calibri"/>
              </a:rPr>
              <a:t>Битрикс24.Почта - готовый почтовый сервер для вашей компании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.</a:t>
            </a:r>
          </a:p>
          <a:p>
            <a:pPr>
              <a:spcBef>
                <a:spcPts val="600"/>
              </a:spcBef>
            </a:pPr>
            <a:endParaRPr lang="ru-RU" sz="600" b="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Вся переписка сохраняется в Битрикс24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Неограниченное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число ящиков </a:t>
            </a:r>
            <a:r>
              <a:rPr lang="en-US" sz="1600" b="0" dirty="0">
                <a:latin typeface="Calibri"/>
                <a:ea typeface="Calibri"/>
                <a:cs typeface="Calibri"/>
              </a:rPr>
              <a:t>@</a:t>
            </a:r>
            <a:r>
              <a:rPr lang="en-US" sz="1600" b="0" dirty="0" smtClean="0">
                <a:latin typeface="Calibri"/>
                <a:ea typeface="Calibri"/>
                <a:cs typeface="Calibri"/>
              </a:rPr>
              <a:t>bitrix24</a:t>
            </a:r>
            <a:endParaRPr lang="ru-RU" sz="1600" b="0" dirty="0" smtClean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Управление ящиками сотрудников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Быстрый доступ к почте из «Битрикс24»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Уведомления о новых письмах</a:t>
            </a:r>
            <a:endParaRPr lang="en-US" sz="1600" b="0" dirty="0">
              <a:latin typeface="Calibri"/>
              <a:ea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Неограниченный объем места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Антивирус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 err="1" smtClean="0">
                <a:latin typeface="Calibri"/>
                <a:ea typeface="Calibri"/>
                <a:cs typeface="Calibri"/>
              </a:rPr>
              <a:t>Антиспам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Бесплатно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ru-RU" sz="1600" b="0" dirty="0" smtClean="0">
              <a:latin typeface="Calibri"/>
              <a:ea typeface="Calibri"/>
              <a:cs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724402" y="1447804"/>
            <a:ext cx="4116725" cy="945371"/>
            <a:chOff x="4805908" y="4133931"/>
            <a:chExt cx="3821967" cy="881302"/>
          </a:xfrm>
        </p:grpSpPr>
        <p:pic>
          <p:nvPicPr>
            <p:cNvPr id="19" name="Изображение 1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40401" y="4133931"/>
              <a:ext cx="1175069" cy="881302"/>
            </a:xfrm>
            <a:prstGeom prst="rect">
              <a:avLst/>
            </a:prstGeom>
          </p:spPr>
        </p:pic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4805908" y="4277941"/>
              <a:ext cx="1117022" cy="639414"/>
            </a:xfrm>
            <a:prstGeom prst="rect">
              <a:avLst/>
            </a:prstGeom>
          </p:spPr>
          <p:txBody>
            <a:bodyPr vert="horz" lIns="91436" tIns="45718" rIns="91436" bIns="45718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</a:rPr>
                <a:t>Совместно с</a:t>
              </a:r>
              <a:endPara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1" name="Изображение 2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0925" y="4362022"/>
              <a:ext cx="1336950" cy="383851"/>
            </a:xfrm>
            <a:prstGeom prst="rect">
              <a:avLst/>
            </a:prstGeom>
          </p:spPr>
        </p:pic>
        <p:sp>
          <p:nvSpPr>
            <p:cNvPr id="22" name="Rectangle 2"/>
            <p:cNvSpPr txBox="1">
              <a:spLocks noChangeArrowheads="1"/>
            </p:cNvSpPr>
            <p:nvPr/>
          </p:nvSpPr>
          <p:spPr>
            <a:xfrm>
              <a:off x="6940589" y="4289247"/>
              <a:ext cx="307901" cy="639414"/>
            </a:xfrm>
            <a:prstGeom prst="rect">
              <a:avLst/>
            </a:prstGeom>
          </p:spPr>
          <p:txBody>
            <a:bodyPr vert="horz" lIns="91436" tIns="45718" rIns="91436" bIns="45718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/>
                </a:rPr>
                <a:t>и</a:t>
              </a:r>
              <a:endPara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4135876"/>
            <a:ext cx="4719754" cy="2722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7309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  <a:sym typeface="Wingdings"/>
              </a:rPr>
              <a:t>Свой домен в почте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5601" y="1371602"/>
            <a:ext cx="38984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dirty="0">
                <a:latin typeface="Calibri"/>
                <a:ea typeface="Calibri"/>
                <a:cs typeface="Calibri"/>
              </a:rPr>
              <a:t>Если у вас есть свой домен, просто подключите его к «Битрикс24» и работайте со своей корпоративной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почтой:</a:t>
            </a:r>
          </a:p>
          <a:p>
            <a:pPr>
              <a:spcBef>
                <a:spcPts val="600"/>
              </a:spcBef>
            </a:pPr>
            <a:endParaRPr lang="ru-RU" sz="1000" b="0" dirty="0"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подключайте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почтовые ящики сотрудникам,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следите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за новыми сообщениями из «Битрикс24»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,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проверяйте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почту без повторной авторизации.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ru-RU" sz="2000" b="0" dirty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000" b="0" i="1" dirty="0">
                <a:latin typeface="Calibri"/>
                <a:ea typeface="Calibri"/>
                <a:cs typeface="Calibri"/>
              </a:rPr>
              <a:t>Если у вас нет своего домена, получите его бесплатно для почты в «Битрикс24»!</a:t>
            </a:r>
            <a:endParaRPr lang="ru-RU" sz="2000" b="0" i="1" dirty="0" smtClean="0">
              <a:latin typeface="Calibri"/>
              <a:ea typeface="Calibri"/>
              <a:cs typeface="Calibri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 cstate="print"/>
          <a:srcRect l="18889" t="8774"/>
          <a:stretch/>
        </p:blipFill>
        <p:spPr>
          <a:xfrm>
            <a:off x="4379330" y="1185334"/>
            <a:ext cx="4332871" cy="2777066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17690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Photogenica_VMP2479092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25" t="12935" r="16875" b="2822"/>
          <a:stretch/>
        </p:blipFill>
        <p:spPr>
          <a:xfrm>
            <a:off x="1" y="4"/>
            <a:ext cx="9144000" cy="68749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" y="2878659"/>
            <a:ext cx="8898887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Учет рабочего времени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09809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2" y="3276600"/>
            <a:ext cx="4762499" cy="3124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" y="1447804"/>
            <a:ext cx="5181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Сотрудники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опаздывают, уходят «чуть пораньше», задерживаются на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обеде...</a:t>
            </a:r>
          </a:p>
          <a:p>
            <a:pPr>
              <a:spcBef>
                <a:spcPts val="600"/>
              </a:spcBef>
            </a:pPr>
            <a:endParaRPr lang="ru-RU" sz="2000" b="0" dirty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А вы когда-нибудь считали, сколько в итоге времени отсутствует сотрудник за день? за месяц?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за год?! </a:t>
            </a:r>
            <a:endParaRPr lang="ru-RU" sz="2000" b="0" dirty="0" smtClean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000" b="0" dirty="0">
              <a:latin typeface="Calibri"/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ru-RU" sz="2000" b="0" dirty="0">
                <a:latin typeface="Calibri"/>
                <a:ea typeface="Calibri"/>
                <a:cs typeface="Calibri"/>
              </a:rPr>
              <a:t>С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колько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по факту работает каждый сотрудник?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</a:rPr>
              <a:t>Как обычно происходит</a:t>
            </a:r>
            <a:endParaRPr lang="ru-RU" sz="3200" dirty="0">
              <a:latin typeface="Calibri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578321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81002" y="1524000"/>
            <a:ext cx="6556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Учет начала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и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конца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рабочего дня,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перерывов, отсутствий.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0873" y="692700"/>
            <a:ext cx="2685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376092"/>
                </a:solidFill>
                <a:latin typeface="Calibri"/>
                <a:ea typeface="Calibri"/>
                <a:cs typeface="Calibri"/>
              </a:rPr>
              <a:t>только для тарифа «Компания»</a:t>
            </a:r>
            <a:endParaRPr lang="ru-RU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81602" y="2286001"/>
            <a:ext cx="3809629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Текущее время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Время очередного события (если есть)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Количество незакрытых задач этого дня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Состояние (Работаю, Перерыв, Завершен)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227" y="2192104"/>
            <a:ext cx="4495800" cy="2529627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/>
              </a:rPr>
              <a:t>В Битрикс24 - учет </a:t>
            </a:r>
            <a:r>
              <a:rPr lang="ru-RU" sz="3200" dirty="0">
                <a:latin typeface="Calibri"/>
              </a:rPr>
              <a:t>рабочего времени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612440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426" y="1564898"/>
            <a:ext cx="601784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Прозрачность для компании – уходят непонятные потери рабочего времени сотрудников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Руководитель может быстро просмотреть все отчеты каждого сотрудника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Быстрая обратная связь для сотрудников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Синхронизация компании по целям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endParaRPr lang="ru-RU" sz="2000" b="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Отчеты руководителю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4038602" y="3924031"/>
            <a:ext cx="4843031" cy="2925502"/>
            <a:chOff x="4282882" y="2421376"/>
            <a:chExt cx="4719754" cy="2722124"/>
          </a:xfrm>
        </p:grpSpPr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2882" y="2421376"/>
              <a:ext cx="4719754" cy="2722124"/>
            </a:xfrm>
            <a:prstGeom prst="rect">
              <a:avLst/>
            </a:prstGeom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4" cstate="print"/>
            <a:srcRect b="5113"/>
            <a:stretch/>
          </p:blipFill>
          <p:spPr>
            <a:xfrm>
              <a:off x="4390471" y="3243237"/>
              <a:ext cx="3332187" cy="1900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663913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Depositphotos_2019499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75" t="37715" r="13125" b="25249"/>
          <a:stretch/>
        </p:blipFill>
        <p:spPr>
          <a:xfrm>
            <a:off x="1" y="3"/>
            <a:ext cx="9144000" cy="68580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" y="2878659"/>
            <a:ext cx="8898887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Автоматизация рабочих процессов</a:t>
            </a:r>
            <a:endParaRPr lang="ru-RU" sz="2400" b="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838737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9490" y="3505203"/>
            <a:ext cx="5044510" cy="3369733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Как обычно происходит 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97477" y="1371603"/>
            <a:ext cx="53413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Ежедневно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сотрудники занимаются не только своей основной работой, но и сталкиваются с необходимостью оформления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документов</a:t>
            </a:r>
            <a:r>
              <a:rPr lang="ru-RU" sz="2000" b="0" dirty="0">
                <a:latin typeface="Calibri"/>
                <a:ea typeface="Calibri"/>
                <a:cs typeface="Calibri"/>
              </a:rPr>
              <a:t>, оплаты счетов,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заявлений. </a:t>
            </a:r>
            <a:endParaRPr lang="ru-RU" sz="2000" b="0" dirty="0">
              <a:latin typeface="Calibri"/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r>
              <a:rPr lang="ru-RU" sz="2000" b="0" dirty="0">
                <a:latin typeface="Calibri"/>
                <a:ea typeface="Calibri"/>
                <a:cs typeface="Calibri"/>
              </a:rPr>
              <a:t>Х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ождение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по кабинетам, поиск нужных людей, прочие неэффективные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действия…</a:t>
            </a:r>
          </a:p>
          <a:p>
            <a:pPr>
              <a:spcBef>
                <a:spcPts val="1200"/>
              </a:spcBef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Вы считали,  сколько времени сотрудников и ваших денег уходит на все это?</a:t>
            </a:r>
          </a:p>
          <a:p>
            <a:pPr>
              <a:spcBef>
                <a:spcPts val="1200"/>
              </a:spcBef>
            </a:pPr>
            <a:endParaRPr lang="ru-RU" sz="2000" b="0" dirty="0" smtClean="0">
              <a:latin typeface="Calibri"/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endParaRPr lang="ru-RU" sz="2000" b="0" dirty="0">
              <a:latin typeface="Calibri"/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endParaRPr lang="ru-RU" sz="2000" b="0" dirty="0">
              <a:latin typeface="Calibri"/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 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59704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04800" y="1447802"/>
            <a:ext cx="34930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>
                <a:latin typeface="Calibri"/>
                <a:cs typeface="Calibri"/>
              </a:rPr>
              <a:t>б</a:t>
            </a:r>
            <a:r>
              <a:rPr lang="ru-RU" sz="2000" b="0" dirty="0" smtClean="0">
                <a:latin typeface="Calibri"/>
                <a:cs typeface="Calibri"/>
              </a:rPr>
              <a:t>ыстрый поиск телефонов, </a:t>
            </a:r>
            <a:r>
              <a:rPr lang="ru-RU" sz="2000" b="0" dirty="0">
                <a:latin typeface="Calibri"/>
                <a:cs typeface="Calibri"/>
              </a:rPr>
              <a:t>e-</a:t>
            </a:r>
            <a:r>
              <a:rPr lang="ru-RU" sz="2000" b="0" dirty="0" err="1">
                <a:latin typeface="Calibri"/>
                <a:cs typeface="Calibri"/>
              </a:rPr>
              <a:t>mail</a:t>
            </a:r>
            <a:r>
              <a:rPr lang="ru-RU" sz="2000" b="0" dirty="0">
                <a:latin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cs typeface="Calibri"/>
              </a:rPr>
              <a:t>сотрудников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возможность </a:t>
            </a:r>
            <a:r>
              <a:rPr lang="ru-RU" sz="2000" b="0" dirty="0">
                <a:latin typeface="Calibri"/>
                <a:cs typeface="Calibri"/>
              </a:rPr>
              <a:t>сразу написать коллеге сообщение через </a:t>
            </a:r>
            <a:r>
              <a:rPr lang="ru-RU" sz="2000" b="0" dirty="0" smtClean="0">
                <a:latin typeface="Calibri"/>
                <a:cs typeface="Calibri"/>
              </a:rPr>
              <a:t>Бизнес-чат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справочник </a:t>
            </a:r>
            <a:r>
              <a:rPr lang="ru-RU" sz="2000" b="0" dirty="0">
                <a:latin typeface="Calibri"/>
                <a:cs typeface="Calibri"/>
              </a:rPr>
              <a:t>можно экспортировать в </a:t>
            </a:r>
            <a:r>
              <a:rPr lang="ru-RU" sz="2000" b="0" dirty="0" err="1">
                <a:latin typeface="Calibri"/>
                <a:cs typeface="Calibri"/>
              </a:rPr>
              <a:t>Excel</a:t>
            </a:r>
            <a:r>
              <a:rPr lang="ru-RU" sz="2000" b="0" dirty="0">
                <a:latin typeface="Calibri"/>
                <a:cs typeface="Calibri"/>
              </a:rPr>
              <a:t>, </a:t>
            </a:r>
            <a:r>
              <a:rPr lang="ru-RU" sz="2000" b="0" dirty="0" smtClean="0">
                <a:latin typeface="Calibri"/>
                <a:cs typeface="Calibri"/>
              </a:rPr>
              <a:t>синхронизировать с </a:t>
            </a:r>
            <a:r>
              <a:rPr lang="ru-RU" sz="2000" b="0" dirty="0" err="1" smtClean="0">
                <a:latin typeface="Calibri"/>
                <a:cs typeface="Calibri"/>
              </a:rPr>
              <a:t>Outlook</a:t>
            </a:r>
            <a:endParaRPr lang="ru-RU" sz="2000" b="0" dirty="0" smtClean="0">
              <a:latin typeface="Calibri"/>
              <a:cs typeface="Calibri"/>
            </a:endParaRP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000" b="0" dirty="0">
                <a:latin typeface="Calibri"/>
                <a:cs typeface="Calibri"/>
              </a:rPr>
              <a:t>в</a:t>
            </a:r>
            <a:r>
              <a:rPr lang="ru-RU" sz="2000" b="0" dirty="0" smtClean="0">
                <a:latin typeface="Calibri"/>
                <a:cs typeface="Calibri"/>
              </a:rPr>
              <a:t>озможность синхронизировать </a:t>
            </a:r>
            <a:r>
              <a:rPr lang="ru-RU" sz="2000" b="0" dirty="0">
                <a:latin typeface="Calibri"/>
                <a:cs typeface="Calibri"/>
              </a:rPr>
              <a:t>список сотрудников с </a:t>
            </a:r>
            <a:r>
              <a:rPr lang="ru-RU" sz="2000" b="0" dirty="0" err="1">
                <a:latin typeface="Calibri"/>
                <a:cs typeface="Calibri"/>
              </a:rPr>
              <a:t>Mac</a:t>
            </a:r>
            <a:r>
              <a:rPr lang="ru-RU" sz="2000" b="0" dirty="0">
                <a:latin typeface="Calibri"/>
                <a:cs typeface="Calibri"/>
              </a:rPr>
              <a:t>, </a:t>
            </a:r>
            <a:r>
              <a:rPr lang="ru-RU" sz="2000" b="0" dirty="0" err="1">
                <a:latin typeface="Calibri"/>
                <a:cs typeface="Calibri"/>
              </a:rPr>
              <a:t>iPhone</a:t>
            </a:r>
            <a:r>
              <a:rPr lang="ru-RU" sz="2000" b="0" dirty="0">
                <a:latin typeface="Calibri"/>
                <a:cs typeface="Calibri"/>
              </a:rPr>
              <a:t>, </a:t>
            </a:r>
            <a:r>
              <a:rPr lang="ru-RU" sz="2000" b="0" dirty="0" err="1">
                <a:latin typeface="Calibri"/>
                <a:cs typeface="Calibri"/>
              </a:rPr>
              <a:t>iPad</a:t>
            </a:r>
            <a:r>
              <a:rPr lang="ru-RU" sz="2000" b="0" dirty="0">
                <a:latin typeface="Calibri"/>
                <a:cs typeface="Calibri"/>
              </a:rPr>
              <a:t> или </a:t>
            </a:r>
            <a:r>
              <a:rPr lang="ru-RU" sz="2000" b="0" dirty="0" err="1">
                <a:latin typeface="Calibri"/>
                <a:cs typeface="Calibri"/>
              </a:rPr>
              <a:t>Android</a:t>
            </a:r>
            <a:r>
              <a:rPr lang="ru-RU" sz="2000" b="0" dirty="0">
                <a:latin typeface="Calibri"/>
                <a:cs typeface="Calibri"/>
              </a:rPr>
              <a:t> 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3100" dirty="0">
                <a:solidFill>
                  <a:srgbClr val="000000"/>
                </a:solidFill>
                <a:latin typeface="Calibri"/>
                <a:ea typeface="+mn-ea"/>
                <a:cs typeface="Calibri"/>
              </a:rPr>
              <a:t>Список сотрудников</a:t>
            </a:r>
            <a:endParaRPr lang="en-US" sz="3100" dirty="0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1" y="1185338"/>
            <a:ext cx="4284133" cy="3166691"/>
          </a:xfrm>
          <a:prstGeom prst="rect">
            <a:avLst/>
          </a:prstGeom>
          <a:ln>
            <a:solidFill>
              <a:srgbClr val="D9D9D9"/>
            </a:solidFill>
          </a:ln>
        </p:spPr>
      </p:pic>
      <p:grpSp>
        <p:nvGrpSpPr>
          <p:cNvPr id="18" name="Группа 17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76339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3100" dirty="0" smtClean="0">
                <a:solidFill>
                  <a:prstClr val="black"/>
                </a:solidFill>
                <a:latin typeface="Calibri"/>
              </a:rPr>
              <a:t>В Битрикс24</a:t>
            </a:r>
            <a:endParaRPr lang="ru-RU" sz="31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05636" y="1176436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25015" y="1496435"/>
            <a:ext cx="39676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</a:rPr>
              <a:t>Готовые </a:t>
            </a:r>
            <a:r>
              <a:rPr lang="ru-RU" sz="2000" b="0" dirty="0">
                <a:solidFill>
                  <a:prstClr val="black"/>
                </a:solidFill>
                <a:latin typeface="Calibri"/>
              </a:rPr>
              <a:t>бизнес-процессы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Запуск </a:t>
            </a:r>
            <a:r>
              <a:rPr lang="ru-RU" sz="2000" b="0" dirty="0" smtClean="0">
                <a:solidFill>
                  <a:prstClr val="black"/>
                </a:solidFill>
                <a:latin typeface="Calibri"/>
              </a:rPr>
              <a:t>и утверждение прямо из </a:t>
            </a:r>
            <a:r>
              <a:rPr lang="ru-RU" sz="2000" b="0" dirty="0">
                <a:solidFill>
                  <a:prstClr val="black"/>
                </a:solidFill>
                <a:latin typeface="Calibri"/>
              </a:rPr>
              <a:t>«Живой ленты»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Визуальное представление каждого шага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</a:rPr>
              <a:t>Делегирование </a:t>
            </a:r>
            <a:r>
              <a:rPr lang="ru-RU" sz="2000" b="0" dirty="0">
                <a:solidFill>
                  <a:prstClr val="black"/>
                </a:solidFill>
                <a:latin typeface="Calibri"/>
              </a:rPr>
              <a:t>заданий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Делегирование прав управления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2000" b="0" dirty="0" smtClean="0">
                <a:solidFill>
                  <a:prstClr val="black"/>
                </a:solidFill>
                <a:latin typeface="Calibri"/>
              </a:rPr>
              <a:t>Гибкая настройка</a:t>
            </a:r>
            <a:endParaRPr lang="ru-RU" sz="2000" b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5015" y="4797156"/>
            <a:ext cx="8396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Не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нужно тратить время на «бумажки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», помнить всю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цепочку действий процесса, контролировать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передачу задачи от одного сотрудника другому </a:t>
            </a:r>
            <a:r>
              <a:rPr lang="ru-RU" sz="2400" b="0" dirty="0">
                <a:solidFill>
                  <a:prstClr val="black"/>
                </a:solidFill>
                <a:latin typeface="Calibri"/>
              </a:rPr>
              <a:t>— за вас </a:t>
            </a: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это сделает Битрикс24.</a:t>
            </a:r>
            <a:endParaRPr lang="ru-RU" sz="2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Изображение 10"/>
          <p:cNvPicPr>
            <a:picLocks noChangeAspect="1"/>
          </p:cNvPicPr>
          <p:nvPr/>
        </p:nvPicPr>
        <p:blipFill rotWithShape="1">
          <a:blip r:embed="rId2" cstate="print"/>
          <a:srcRect t="7661" b="2300"/>
          <a:stretch/>
        </p:blipFill>
        <p:spPr>
          <a:xfrm>
            <a:off x="4640127" y="1220101"/>
            <a:ext cx="4061446" cy="228456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4" name="Группа 13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919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600" dirty="0">
                <a:solidFill>
                  <a:prstClr val="black"/>
                </a:solidFill>
                <a:latin typeface="Calibri"/>
                <a:cs typeface="Calibri"/>
              </a:rPr>
              <a:t>6 готовых бизнес-процессов</a:t>
            </a:r>
            <a:endParaRPr lang="en-US" sz="2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05636" y="1176436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05013" y="1494831"/>
            <a:ext cx="3834940" cy="434272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  <a:latin typeface="Calibri"/>
              </a:rPr>
              <a:t>Самые популярные бизнес-процессы: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0" dirty="0">
              <a:solidFill>
                <a:prstClr val="black"/>
              </a:solidFill>
              <a:latin typeface="Calibri"/>
            </a:endParaRPr>
          </a:p>
          <a:p>
            <a:pPr marL="742931" lvl="1" indent="-285743" fontAlgn="auto">
              <a:spcBef>
                <a:spcPts val="600"/>
              </a:spcBef>
              <a:spcAft>
                <a:spcPts val="600"/>
              </a:spcAft>
              <a:buSzPct val="70000"/>
              <a:buFont typeface="Courier New"/>
              <a:buChar char="o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счета на оплату </a:t>
            </a:r>
          </a:p>
          <a:p>
            <a:pPr marL="742931" lvl="1" indent="-285743" fontAlgn="auto">
              <a:spcBef>
                <a:spcPts val="600"/>
              </a:spcBef>
              <a:spcAft>
                <a:spcPts val="600"/>
              </a:spcAft>
              <a:buSzPct val="70000"/>
              <a:buFont typeface="Courier New"/>
              <a:buChar char="o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выдача наличных/отчет/возврат </a:t>
            </a:r>
          </a:p>
          <a:p>
            <a:pPr marL="742931" lvl="1" indent="-285743" fontAlgn="auto">
              <a:spcBef>
                <a:spcPts val="600"/>
              </a:spcBef>
              <a:spcAft>
                <a:spcPts val="600"/>
              </a:spcAft>
              <a:buSzPct val="70000"/>
              <a:buFont typeface="Courier New"/>
              <a:buChar char="o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входящие документы</a:t>
            </a:r>
          </a:p>
          <a:p>
            <a:pPr marL="742931" lvl="1" indent="-285743" fontAlgn="auto">
              <a:spcBef>
                <a:spcPts val="600"/>
              </a:spcBef>
              <a:spcAft>
                <a:spcPts val="600"/>
              </a:spcAft>
              <a:buSzPct val="70000"/>
              <a:buFont typeface="Courier New"/>
              <a:buChar char="o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исходящие документы </a:t>
            </a:r>
          </a:p>
          <a:p>
            <a:pPr marL="742931" lvl="1" indent="-285743" fontAlgn="auto">
              <a:spcBef>
                <a:spcPts val="600"/>
              </a:spcBef>
              <a:spcAft>
                <a:spcPts val="600"/>
              </a:spcAft>
              <a:buSzPct val="70000"/>
              <a:buFont typeface="Courier New"/>
              <a:buChar char="o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заявление на отпуск </a:t>
            </a:r>
          </a:p>
          <a:p>
            <a:pPr marL="742931" lvl="1" indent="-285743" fontAlgn="auto">
              <a:spcBef>
                <a:spcPts val="600"/>
              </a:spcBef>
              <a:spcAft>
                <a:spcPts val="600"/>
              </a:spcAft>
              <a:buSzPct val="70000"/>
              <a:buFont typeface="Courier New"/>
              <a:buChar char="o"/>
            </a:pPr>
            <a:r>
              <a:rPr lang="ru-RU" sz="2000" b="0" dirty="0">
                <a:solidFill>
                  <a:prstClr val="black"/>
                </a:solidFill>
                <a:latin typeface="Calibri"/>
              </a:rPr>
              <a:t>заявление на командировку </a:t>
            </a:r>
          </a:p>
        </p:txBody>
      </p:sp>
      <p:pic>
        <p:nvPicPr>
          <p:cNvPr id="11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7696" y="1191675"/>
            <a:ext cx="4491596" cy="2515010"/>
          </a:xfrm>
          <a:prstGeom prst="rect">
            <a:avLst/>
          </a:prstGeom>
        </p:spPr>
      </p:pic>
      <p:pic>
        <p:nvPicPr>
          <p:cNvPr id="12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3678" y="3800168"/>
            <a:ext cx="4500935" cy="1069257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b="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85620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685472_pri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21" t="15969" r="1347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" y="2895603"/>
            <a:ext cx="9143999" cy="82125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>
                <a:solidFill>
                  <a:srgbClr val="3B3838"/>
                </a:solidFill>
                <a:latin typeface="Calibri"/>
                <a:ea typeface="Calibri"/>
                <a:cs typeface="Calibri"/>
              </a:rPr>
              <a:t>Мобильные приложения «Битрикс24»</a:t>
            </a:r>
          </a:p>
        </p:txBody>
      </p:sp>
    </p:spTree>
    <p:extLst>
      <p:ext uri="{BB962C8B-B14F-4D97-AF65-F5344CB8AC3E}">
        <p14:creationId xmlns="" xmlns:p14="http://schemas.microsoft.com/office/powerpoint/2010/main" val="3959370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1000" y="1524000"/>
            <a:ext cx="40798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Живая </a:t>
            </a: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лента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Управление задачами </a:t>
            </a:r>
            <a:r>
              <a:rPr lang="ru-RU" sz="2400" baseline="30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Новое!</a:t>
            </a:r>
            <a:endParaRPr lang="ru-RU" sz="2400" baseline="30000" dirty="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Работа с </a:t>
            </a: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файлами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CRM</a:t>
            </a:r>
            <a:r>
              <a:rPr lang="ru-RU" sz="20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400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</a:t>
            </a:r>
            <a:r>
              <a:rPr lang="ru-RU" sz="2400" baseline="30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!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Битрикс24.Софтфон </a:t>
            </a:r>
            <a:r>
              <a:rPr lang="ru-RU" sz="24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ru-RU" sz="2400" baseline="30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Новое</a:t>
            </a:r>
            <a:r>
              <a:rPr lang="ru-RU" sz="2400" baseline="30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!</a:t>
            </a:r>
            <a:endParaRPr lang="ru-RU" sz="2200" b="0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Мгновенные сообщения</a:t>
            </a:r>
            <a:endParaRPr lang="ru-RU" sz="2200" b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Контакты </a:t>
            </a: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сотрудников</a:t>
            </a:r>
            <a:endParaRPr lang="en-US" sz="2200" b="0" dirty="0" smtClean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Рабочие группы</a:t>
            </a:r>
            <a:endParaRPr lang="ru-RU" sz="2200" b="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Push</a:t>
            </a:r>
            <a:r>
              <a:rPr lang="ru-RU" sz="2200" b="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-</a:t>
            </a: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уведомления</a:t>
            </a:r>
          </a:p>
          <a:p>
            <a:pPr marL="171450" indent="-171450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ru-RU" sz="2200" b="0" dirty="0" err="1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Многопортальность</a:t>
            </a:r>
            <a:r>
              <a:rPr lang="ru-RU" sz="2200" b="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endParaRPr lang="ru-RU" sz="2200" b="0" dirty="0">
              <a:solidFill>
                <a:srgbClr val="F5383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2" y="5791200"/>
            <a:ext cx="4440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Бесплатно для каждого сотрудника</a:t>
            </a:r>
            <a:endParaRPr lang="ru-RU" sz="18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4" name="Изображение 2"/>
          <p:cNvPicPr>
            <a:picLocks noChangeAspect="1"/>
          </p:cNvPicPr>
          <p:nvPr/>
        </p:nvPicPr>
        <p:blipFill rotWithShape="1">
          <a:blip r:embed="rId2" cstate="print"/>
          <a:srcRect l="12897" t="12388" r="10003" b="49906"/>
          <a:stretch/>
        </p:blipFill>
        <p:spPr>
          <a:xfrm>
            <a:off x="5562602" y="1371600"/>
            <a:ext cx="1180095" cy="476816"/>
          </a:xfrm>
          <a:prstGeom prst="rect">
            <a:avLst/>
          </a:prstGeom>
        </p:spPr>
      </p:pic>
      <p:pic>
        <p:nvPicPr>
          <p:cNvPr id="25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15451" t="31373" r="16097" b="32173"/>
          <a:stretch/>
        </p:blipFill>
        <p:spPr>
          <a:xfrm>
            <a:off x="7162801" y="1371600"/>
            <a:ext cx="1098710" cy="377490"/>
          </a:xfrm>
          <a:prstGeom prst="rect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4521200"/>
            <a:ext cx="3365500" cy="23114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0400" y="2015066"/>
            <a:ext cx="1524000" cy="2819634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62600" y="2133600"/>
            <a:ext cx="1295400" cy="269608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8" cstate="print"/>
          <a:srcRect l="-1" r="2339" b="12281"/>
          <a:stretch/>
        </p:blipFill>
        <p:spPr>
          <a:xfrm>
            <a:off x="5503335" y="4953000"/>
            <a:ext cx="2827867" cy="1905000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  <a:cs typeface="Calibri"/>
                <a:sym typeface="Wingdings"/>
              </a:rPr>
              <a:t>Мобильные </a:t>
            </a:r>
            <a:r>
              <a:rPr lang="ru-RU" sz="3200" dirty="0" smtClean="0">
                <a:latin typeface="Calibri"/>
                <a:cs typeface="Calibri"/>
                <a:sym typeface="Wingdings"/>
              </a:rPr>
              <a:t>приложения</a:t>
            </a:r>
            <a:endParaRPr lang="ru-RU" sz="3200" dirty="0">
              <a:latin typeface="Calibri"/>
              <a:cs typeface="Calibri"/>
              <a:sym typeface="Wingding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01584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Depositphotos_30106485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72" r="171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" y="2878659"/>
            <a:ext cx="8898887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Приложения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04550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/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0639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671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5536" y="121656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>
                <a:latin typeface="Calibri"/>
                <a:cs typeface="Calibri"/>
              </a:rPr>
              <a:t>Ваши данные – в безопасности</a:t>
            </a:r>
            <a:endParaRPr lang="ru-RU" sz="3100" b="1" dirty="0" smtClean="0">
              <a:latin typeface="Calibri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886" y="1567967"/>
            <a:ext cx="4400404" cy="4054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Двухэтапная авторизация (</a:t>
            </a:r>
            <a:r>
              <a:rPr lang="en-US" sz="1600" b="0" dirty="0">
                <a:latin typeface="Calibri"/>
                <a:ea typeface="Calibri"/>
                <a:cs typeface="Calibri"/>
              </a:rPr>
              <a:t>OTP)</a:t>
            </a:r>
            <a:endParaRPr lang="ru-RU" sz="1600" b="0" dirty="0">
              <a:latin typeface="Calibri"/>
              <a:ea typeface="Calibri"/>
              <a:cs typeface="Calibri"/>
            </a:endParaRP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Шифрованный обмен данными 256</a:t>
            </a:r>
            <a:r>
              <a:rPr lang="en-US" sz="1600" b="0" dirty="0" smtClean="0">
                <a:latin typeface="Calibri"/>
                <a:ea typeface="Calibri"/>
                <a:cs typeface="Calibri"/>
              </a:rPr>
              <a:t>bit (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с использованием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сертификата 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SSL)</a:t>
            </a:r>
            <a:endParaRPr lang="ru-RU" sz="1600" b="0" dirty="0">
              <a:latin typeface="Calibri"/>
              <a:ea typeface="Calibri"/>
              <a:cs typeface="Calibri"/>
            </a:endParaRP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Сетевые экраны / фильтры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0" dirty="0" err="1">
                <a:latin typeface="Calibri"/>
                <a:ea typeface="Calibri"/>
                <a:cs typeface="Calibri"/>
              </a:rPr>
              <a:t>Проактивный</a:t>
            </a:r>
            <a:r>
              <a:rPr lang="ru-RU" sz="1600" b="0" dirty="0">
                <a:latin typeface="Calibri"/>
                <a:ea typeface="Calibri"/>
                <a:cs typeface="Calibri"/>
              </a:rPr>
              <a:t> фильтр (WAF - </a:t>
            </a:r>
            <a:r>
              <a:rPr lang="ru-RU" sz="1600" b="0" dirty="0" err="1">
                <a:latin typeface="Calibri"/>
                <a:ea typeface="Calibri"/>
                <a:cs typeface="Calibri"/>
              </a:rPr>
              <a:t>Web</a:t>
            </a:r>
            <a:r>
              <a:rPr lang="ru-RU" sz="1600" b="0" dirty="0">
                <a:latin typeface="Calibri"/>
                <a:ea typeface="Calibri"/>
                <a:cs typeface="Calibri"/>
              </a:rPr>
              <a:t> </a:t>
            </a:r>
            <a:r>
              <a:rPr lang="ru-RU" sz="1600" b="0" dirty="0" err="1">
                <a:latin typeface="Calibri"/>
                <a:ea typeface="Calibri"/>
                <a:cs typeface="Calibri"/>
              </a:rPr>
              <a:t>Application</a:t>
            </a:r>
            <a:r>
              <a:rPr lang="ru-RU" sz="1600" b="0" dirty="0">
                <a:latin typeface="Calibri"/>
                <a:ea typeface="Calibri"/>
                <a:cs typeface="Calibri"/>
              </a:rPr>
              <a:t> </a:t>
            </a:r>
            <a:r>
              <a:rPr lang="ru-RU" sz="1600" b="0" dirty="0" err="1">
                <a:latin typeface="Calibri"/>
                <a:ea typeface="Calibri"/>
                <a:cs typeface="Calibri"/>
              </a:rPr>
              <a:t>Firewal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)</a:t>
            </a:r>
            <a:endParaRPr lang="en-US" sz="1600" b="0" dirty="0" smtClean="0">
              <a:latin typeface="Calibri"/>
              <a:ea typeface="Calibri"/>
              <a:cs typeface="Calibri"/>
            </a:endParaRP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Физическое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разделение данных разных клиентов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Повышенная защита дата-центров (SAS 70 </a:t>
            </a:r>
            <a:r>
              <a:rPr lang="ru-RU" sz="1600" b="0" dirty="0" err="1">
                <a:latin typeface="Calibri"/>
                <a:ea typeface="Calibri"/>
                <a:cs typeface="Calibri"/>
              </a:rPr>
              <a:t>Type</a:t>
            </a:r>
            <a:r>
              <a:rPr lang="ru-RU" sz="1600" b="0" dirty="0">
                <a:latin typeface="Calibri"/>
                <a:ea typeface="Calibri"/>
                <a:cs typeface="Calibri"/>
              </a:rPr>
              <a:t> II)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Разграничение прав доступа пользователей</a:t>
            </a:r>
          </a:p>
          <a:p>
            <a:pPr marL="176213" indent="-1762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Ежедневное резервное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копирование всех 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данных</a:t>
            </a:r>
            <a:endParaRPr lang="ru-RU" sz="1600" b="0" dirty="0">
              <a:latin typeface="Calibri"/>
              <a:ea typeface="Calibri"/>
              <a:cs typeface="Calibri"/>
            </a:endParaRP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5608" y="2058949"/>
            <a:ext cx="1485720" cy="2768842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069669" y="1905004"/>
            <a:ext cx="1533331" cy="2945737"/>
            <a:chOff x="7286841" y="998798"/>
            <a:chExt cx="1533331" cy="2945737"/>
          </a:xfrm>
        </p:grpSpPr>
        <p:pic>
          <p:nvPicPr>
            <p:cNvPr id="18" name="Изображение 1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6841" y="998798"/>
              <a:ext cx="1533331" cy="2945737"/>
            </a:xfrm>
            <a:prstGeom prst="rect">
              <a:avLst/>
            </a:prstGeom>
          </p:spPr>
        </p:pic>
        <p:pic>
          <p:nvPicPr>
            <p:cNvPr id="19" name="Изображение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2600" y="1270076"/>
              <a:ext cx="1317858" cy="2342859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617136" y="5943599"/>
            <a:ext cx="7145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i="1" dirty="0" smtClean="0">
                <a:latin typeface="Calibri"/>
                <a:cs typeface="Calibri"/>
              </a:rPr>
              <a:t>Битрикс24 полностью соответствует </a:t>
            </a:r>
            <a:r>
              <a:rPr lang="ru-RU" sz="1400" b="0" i="1" dirty="0">
                <a:latin typeface="Calibri"/>
                <a:cs typeface="Calibri"/>
              </a:rPr>
              <a:t>российскому </a:t>
            </a:r>
            <a:r>
              <a:rPr lang="ru-RU" sz="1400" b="0" i="1" dirty="0" smtClean="0">
                <a:latin typeface="Calibri"/>
                <a:cs typeface="Calibri"/>
              </a:rPr>
              <a:t>законодательству</a:t>
            </a:r>
            <a:r>
              <a:rPr lang="en-US" sz="1400" b="0" i="1" dirty="0" smtClean="0">
                <a:latin typeface="Calibri"/>
                <a:cs typeface="Calibri"/>
              </a:rPr>
              <a:t>: </a:t>
            </a:r>
            <a:r>
              <a:rPr lang="ru-RU" sz="1400" b="0" i="1" dirty="0" smtClean="0">
                <a:latin typeface="Calibri"/>
                <a:cs typeface="Calibri"/>
              </a:rPr>
              <a:t>все </a:t>
            </a:r>
            <a:r>
              <a:rPr lang="ru-RU" sz="1400" b="0" i="1" dirty="0">
                <a:latin typeface="Calibri"/>
                <a:cs typeface="Calibri"/>
              </a:rPr>
              <a:t>персональные данные российских </a:t>
            </a:r>
            <a:r>
              <a:rPr lang="ru-RU" sz="1400" b="0" i="1" dirty="0" smtClean="0">
                <a:latin typeface="Calibri"/>
                <a:cs typeface="Calibri"/>
              </a:rPr>
              <a:t>пользователей расположены в дата-центрах в </a:t>
            </a:r>
            <a:r>
              <a:rPr lang="ru-RU" sz="1400" b="0" i="1" dirty="0">
                <a:latin typeface="Calibri"/>
                <a:cs typeface="Calibri"/>
              </a:rPr>
              <a:t>России. </a:t>
            </a:r>
          </a:p>
        </p:txBody>
      </p:sp>
      <p:pic>
        <p:nvPicPr>
          <p:cNvPr id="15" name="Изображение 14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706536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7286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Photogenica_VMP35482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r="10714" b="258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" y="622609"/>
            <a:ext cx="4995701" cy="5964563"/>
          </a:xfrm>
          <a:prstGeom prst="rect">
            <a:avLst/>
          </a:prstGeom>
          <a:solidFill>
            <a:srgbClr val="FFFFFF">
              <a:alpha val="8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147" y="1943077"/>
            <a:ext cx="453205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Весь комплект инструментов для работы вашей компании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Удобный, понятный, современный интерфейс </a:t>
            </a:r>
            <a:endParaRPr lang="ru-RU" sz="1600" b="0" dirty="0" smtClean="0">
              <a:latin typeface="Calibri"/>
              <a:ea typeface="Calibri"/>
              <a:cs typeface="Calibri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Быстрое подключение – начать работать можно сразу после регистрации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Достаточно любого браузера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Не нужно устанавливать ПО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>
                <a:latin typeface="Calibri"/>
                <a:ea typeface="Calibri"/>
                <a:cs typeface="Calibri"/>
              </a:rPr>
              <a:t>Н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е нужно внедрять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ea typeface="Calibri"/>
                <a:cs typeface="Calibri"/>
              </a:rPr>
              <a:t>Можно начать </a:t>
            </a:r>
            <a:r>
              <a:rPr lang="ru-RU" sz="1600" b="0" dirty="0">
                <a:latin typeface="Calibri"/>
                <a:ea typeface="Calibri"/>
                <a:cs typeface="Calibri"/>
              </a:rPr>
              <a:t>с 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бесплатного тарифа для 12 сотрудников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8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00 000+ </a:t>
            </a:r>
            <a:r>
              <a:rPr lang="ru-RU" sz="1600" b="0" dirty="0" smtClean="0">
                <a:latin typeface="Calibri"/>
                <a:ea typeface="Calibri"/>
                <a:cs typeface="Calibri"/>
              </a:rPr>
              <a:t>компаний по всему миру уже работают в Битрикс24</a:t>
            </a:r>
            <a:endParaRPr lang="ru-RU" sz="1600" b="0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8150" y="889377"/>
            <a:ext cx="4706229" cy="952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Битрикс24 «в облаке»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211466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 smtClean="0">
                <a:latin typeface="Calibri"/>
                <a:cs typeface="Calibri"/>
              </a:rPr>
              <a:t>Сколько стоит «Битрикс24»</a:t>
            </a:r>
            <a:endParaRPr lang="en-US" sz="3100" b="1" dirty="0">
              <a:latin typeface="Calibri"/>
              <a:cs typeface="Calibri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Прямая соединительная линия 19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02" y="1363141"/>
            <a:ext cx="8788400" cy="4695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2150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2" cstate="print"/>
          <a:srcRect l="16268"/>
          <a:stretch/>
        </p:blipFill>
        <p:spPr>
          <a:xfrm>
            <a:off x="5675433" y="4419600"/>
            <a:ext cx="3468568" cy="242400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100" b="1" dirty="0" smtClean="0">
                <a:latin typeface="Calibri"/>
                <a:cs typeface="Calibri"/>
              </a:rPr>
              <a:t>«Битрикс24» в коробке</a:t>
            </a:r>
            <a:endParaRPr lang="en-US" sz="3100" b="1" dirty="0">
              <a:latin typeface="Calibri"/>
              <a:cs typeface="Calibri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04800" y="1447802"/>
            <a:ext cx="6096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Calibri"/>
                <a:ea typeface="Calibri"/>
                <a:cs typeface="Calibri"/>
              </a:rPr>
              <a:t>Размещение на собственном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сервере</a:t>
            </a:r>
            <a:r>
              <a:rPr lang="en-US" sz="2000" b="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компании </a:t>
            </a:r>
            <a:endParaRPr lang="ru-RU" sz="2000" b="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Собственные доработки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интерфейса и бизнес-логики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err="1" smtClean="0">
                <a:latin typeface="Calibri"/>
                <a:ea typeface="Calibri"/>
                <a:cs typeface="Calibri"/>
              </a:rPr>
              <a:t>Многодепартаментность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 </a:t>
            </a:r>
            <a:endParaRPr lang="ru-RU" sz="2000" b="0" dirty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Интеграция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с «1С:ЗУП»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err="1" smtClean="0">
                <a:latin typeface="Calibri"/>
                <a:ea typeface="Calibri"/>
                <a:cs typeface="Calibri"/>
              </a:rPr>
              <a:t>Active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 </a:t>
            </a:r>
            <a:r>
              <a:rPr lang="ru-RU" sz="2000" b="0" dirty="0" err="1">
                <a:latin typeface="Calibri"/>
                <a:ea typeface="Calibri"/>
                <a:cs typeface="Calibri"/>
              </a:rPr>
              <a:t>Directory</a:t>
            </a:r>
            <a:r>
              <a:rPr lang="ru-RU" sz="2000" b="0" dirty="0">
                <a:latin typeface="Calibri"/>
                <a:ea typeface="Calibri"/>
                <a:cs typeface="Calibri"/>
              </a:rPr>
              <a:t>/LDAP Интегратор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Коннектор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к MS </a:t>
            </a:r>
            <a:r>
              <a:rPr lang="ru-RU" sz="2000" b="0" dirty="0" err="1">
                <a:latin typeface="Calibri"/>
                <a:ea typeface="Calibri"/>
                <a:cs typeface="Calibri"/>
              </a:rPr>
              <a:t>Exchange</a:t>
            </a:r>
            <a:r>
              <a:rPr lang="ru-RU" sz="2000" b="0" dirty="0">
                <a:latin typeface="Calibri"/>
                <a:ea typeface="Calibri"/>
                <a:cs typeface="Calibri"/>
              </a:rPr>
              <a:t> </a:t>
            </a:r>
            <a:r>
              <a:rPr lang="ru-RU" sz="2000" b="0" dirty="0" err="1">
                <a:latin typeface="Calibri"/>
                <a:ea typeface="Calibri"/>
                <a:cs typeface="Calibri"/>
              </a:rPr>
              <a:t>Server</a:t>
            </a:r>
            <a:r>
              <a:rPr lang="ru-RU" sz="2000" b="0" dirty="0">
                <a:latin typeface="Calibri"/>
                <a:ea typeface="Calibri"/>
                <a:cs typeface="Calibri"/>
              </a:rPr>
              <a:t> 2007/2010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Коннектор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к MS </a:t>
            </a:r>
            <a:r>
              <a:rPr lang="ru-RU" sz="2000" b="0" dirty="0" err="1" smtClean="0">
                <a:latin typeface="Calibri"/>
                <a:ea typeface="Calibri"/>
                <a:cs typeface="Calibri"/>
              </a:rPr>
              <a:t>SharePoint</a:t>
            </a:r>
            <a:endParaRPr lang="ru-RU" sz="2000" b="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Перенести данные из облачного «Битрикс24»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856661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07624" y="1473203"/>
            <a:ext cx="30367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>
                <a:latin typeface="Calibri"/>
                <a:ea typeface="Calibri"/>
                <a:cs typeface="Calibri"/>
              </a:rPr>
              <a:t>Иерархия в структуре используется в управлении задачами, для рабочих отчетов, планерок, в правах доступа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b="0" dirty="0" smtClean="0">
                <a:latin typeface="Calibri"/>
                <a:ea typeface="Calibri"/>
                <a:cs typeface="Calibri"/>
              </a:rPr>
              <a:t>Можно </a:t>
            </a:r>
            <a:r>
              <a:rPr lang="ru-RU" sz="2000" b="0" dirty="0">
                <a:latin typeface="Calibri"/>
                <a:ea typeface="Calibri"/>
                <a:cs typeface="Calibri"/>
              </a:rPr>
              <a:t>«перетащить» мышкой сотрудника из одного отдела в другой, поменять руководителей отделов, добавить новых </a:t>
            </a:r>
            <a:r>
              <a:rPr lang="ru-RU" sz="2000" b="0" dirty="0" smtClean="0">
                <a:latin typeface="Calibri"/>
                <a:ea typeface="Calibri"/>
                <a:cs typeface="Calibri"/>
              </a:rPr>
              <a:t>сотрудников</a:t>
            </a:r>
            <a:endParaRPr lang="ru-RU" sz="2000" b="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 cstate="print"/>
          <a:srcRect r="1307" b="38272"/>
          <a:stretch/>
        </p:blipFill>
        <p:spPr>
          <a:xfrm>
            <a:off x="3674535" y="1185338"/>
            <a:ext cx="5016094" cy="2830753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latin typeface="Calibri"/>
              </a:rPr>
              <a:t>Визуальная структура</a:t>
            </a:r>
            <a:endParaRPr lang="en-US" sz="3200" dirty="0">
              <a:latin typeface="Verdana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55907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 descr="Снимок экрана 2014-05-23 в 16.16.5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9" y="5507165"/>
            <a:ext cx="694456" cy="624331"/>
          </a:xfrm>
          <a:prstGeom prst="rect">
            <a:avLst/>
          </a:prstGeom>
        </p:spPr>
      </p:pic>
      <p:pic>
        <p:nvPicPr>
          <p:cNvPr id="11" name="Picture 2" descr="C:\Users\Natalia\Downloads\9560810_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774" y="141202"/>
            <a:ext cx="4475226" cy="6716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254002" y="1295402"/>
            <a:ext cx="60197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0" dirty="0" smtClean="0">
                <a:latin typeface="Calibri"/>
                <a:ea typeface="Calibri"/>
                <a:cs typeface="Calibri"/>
              </a:rPr>
              <a:t>Спасибо за внимание!</a:t>
            </a:r>
          </a:p>
          <a:p>
            <a:pPr eaLnBrk="1" hangingPunct="1"/>
            <a:r>
              <a:rPr lang="ru-RU" sz="3600" b="0" dirty="0" smtClean="0">
                <a:latin typeface="Calibri"/>
                <a:ea typeface="Calibri"/>
                <a:cs typeface="Calibri"/>
              </a:rPr>
              <a:t>Вопросы?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81002" y="2"/>
            <a:ext cx="1527941" cy="437663"/>
            <a:chOff x="7239002" y="1"/>
            <a:chExt cx="1527941" cy="43766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443104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5886574_prin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25" r="24970" b="-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464" y="2438403"/>
            <a:ext cx="9148464" cy="182880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2878659"/>
            <a:ext cx="9144000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0" dirty="0" smtClean="0">
                <a:latin typeface="Calibri"/>
                <a:cs typeface="Calibri"/>
              </a:rPr>
              <a:t>Рабочее пространство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0307586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Как обычно происходит</a:t>
            </a:r>
            <a:endParaRPr lang="en-US" sz="2800" b="1" dirty="0">
              <a:latin typeface="Calibri"/>
              <a:cs typeface="Calibri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6645" y="1371602"/>
            <a:ext cx="38843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ru-RU" sz="2600" b="0" dirty="0">
                <a:latin typeface="Calibri"/>
                <a:ea typeface="Calibri"/>
                <a:cs typeface="Calibri"/>
              </a:rPr>
              <a:t>Сложно быстро найти нужную информацию (что-то в почте, в </a:t>
            </a:r>
            <a:r>
              <a:rPr lang="ru-RU" sz="2600" b="0" dirty="0" err="1">
                <a:latin typeface="Calibri"/>
                <a:ea typeface="Calibri"/>
                <a:cs typeface="Calibri"/>
              </a:rPr>
              <a:t>скайпе</a:t>
            </a:r>
            <a:r>
              <a:rPr lang="ru-RU" sz="2600" b="0" dirty="0">
                <a:latin typeface="Calibri"/>
                <a:ea typeface="Calibri"/>
                <a:cs typeface="Calibri"/>
              </a:rPr>
              <a:t>, в </a:t>
            </a:r>
            <a:r>
              <a:rPr lang="en-US" sz="2600" b="0" dirty="0" err="1" smtClean="0">
                <a:latin typeface="Calibri"/>
                <a:ea typeface="Calibri"/>
                <a:cs typeface="Calibri"/>
              </a:rPr>
              <a:t>sms</a:t>
            </a:r>
            <a:r>
              <a:rPr lang="ru-RU" sz="2600" b="0" dirty="0" smtClean="0">
                <a:latin typeface="Calibri"/>
                <a:ea typeface="Calibri"/>
                <a:cs typeface="Calibri"/>
              </a:rPr>
              <a:t>, </a:t>
            </a:r>
            <a:r>
              <a:rPr lang="ru-RU" sz="2600" b="0" dirty="0">
                <a:latin typeface="Calibri"/>
                <a:ea typeface="Calibri"/>
                <a:cs typeface="Calibri"/>
              </a:rPr>
              <a:t>на листочках…)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 cstate="print"/>
          <a:srcRect l="1" r="901" b="10267"/>
          <a:stretch/>
        </p:blipFill>
        <p:spPr>
          <a:xfrm>
            <a:off x="4495800" y="1159935"/>
            <a:ext cx="4191000" cy="5698067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983125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3" y="99019"/>
            <a:ext cx="6636838" cy="838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  <a:sym typeface="Wingdings"/>
              </a:rPr>
              <a:t>В Битрикс24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1447800"/>
            <a:ext cx="7007046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600" dirty="0" smtClean="0">
                <a:latin typeface="Calibri"/>
                <a:ea typeface="Calibri"/>
                <a:cs typeface="Calibri"/>
              </a:rPr>
              <a:t>Единая «Живая Лента» всей компании</a:t>
            </a:r>
            <a:r>
              <a:rPr lang="en-US" sz="2600" dirty="0" smtClean="0">
                <a:latin typeface="Calibri"/>
                <a:ea typeface="Calibri"/>
                <a:cs typeface="Calibri"/>
              </a:rPr>
              <a:t>:</a:t>
            </a:r>
          </a:p>
          <a:p>
            <a:pPr>
              <a:spcBef>
                <a:spcPts val="600"/>
              </a:spcBef>
            </a:pPr>
            <a:endParaRPr lang="ru-RU" sz="600" dirty="0" smtClean="0">
              <a:latin typeface="Calibri"/>
              <a:ea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ea typeface="Calibri"/>
                <a:cs typeface="Calibri"/>
              </a:rPr>
              <a:t>Мгновенный </a:t>
            </a:r>
            <a:r>
              <a:rPr lang="ru-RU" sz="2400" b="0" dirty="0">
                <a:latin typeface="Calibri"/>
                <a:ea typeface="Calibri"/>
                <a:cs typeface="Calibri"/>
              </a:rPr>
              <a:t>обмен информацией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ea typeface="Calibri"/>
                <a:cs typeface="Calibri"/>
              </a:rPr>
              <a:t>Быстрое обсуждение - быстрое принятие решений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ea typeface="Calibri"/>
                <a:cs typeface="Calibri"/>
              </a:rPr>
              <a:t>Моментальная реакция коллег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ea typeface="Calibri"/>
                <a:cs typeface="Calibri"/>
              </a:rPr>
              <a:t>Инструменты мотивации</a:t>
            </a: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3652664"/>
            <a:ext cx="5542900" cy="3196873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505635" y="1176435"/>
            <a:ext cx="8195939" cy="1524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7165255" y="0"/>
            <a:ext cx="1527941" cy="437662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223466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51633</TotalTime>
  <Words>1841</Words>
  <Application>Microsoft Office PowerPoint</Application>
  <PresentationFormat>Экран (4:3)</PresentationFormat>
  <Paragraphs>302</Paragraphs>
  <Slides>60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60</vt:i4>
      </vt:variant>
    </vt:vector>
  </HeadingPairs>
  <TitlesOfParts>
    <vt:vector size="64" baseType="lpstr">
      <vt:lpstr>Default Design</vt:lpstr>
      <vt:lpstr>Тема Office</vt:lpstr>
      <vt:lpstr>1_Тема Office</vt:lpstr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Как подключить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Bitrix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Иван Манжетов</cp:lastModifiedBy>
  <cp:revision>1743</cp:revision>
  <dcterms:created xsi:type="dcterms:W3CDTF">2004-09-13T11:38:15Z</dcterms:created>
  <dcterms:modified xsi:type="dcterms:W3CDTF">2015-12-02T15:52:47Z</dcterms:modified>
</cp:coreProperties>
</file>